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8"/>
  </p:notesMasterIdLst>
  <p:sldIdLst>
    <p:sldId id="260" r:id="rId2"/>
    <p:sldId id="265" r:id="rId3"/>
    <p:sldId id="267" r:id="rId4"/>
    <p:sldId id="266" r:id="rId5"/>
    <p:sldId id="261" r:id="rId6"/>
    <p:sldId id="264"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CC5DEF-E0FC-4EE7-9769-D3350EB5AE33}" v="8" dt="2020-12-11T15:34:40.748"/>
    <p1510:client id="{F2A2DE41-FCD5-4B72-94BB-A00445563B81}" v="2" dt="2020-12-11T01:42:38.297"/>
  </p1510:revLst>
</p1510:revInfo>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1810"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2128" b="1" i="0" u="none" strike="noStrike" baseline="0" dirty="0">
                <a:effectLst/>
              </a:rPr>
              <a:t>Project Three – Effects of theft on Income Statement</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Before Theft</c:v>
                </c:pt>
              </c:strCache>
            </c:strRef>
          </c:tx>
          <c:spPr>
            <a:blipFill rotWithShape="1">
              <a:blip xmlns:r="http://schemas.openxmlformats.org/officeDocument/2006/relationships" r:embed="rId3">
                <a:duotone>
                  <a:schemeClr val="accent1">
                    <a:tint val="98000"/>
                    <a:lumMod val="102000"/>
                  </a:schemeClr>
                  <a:schemeClr val="accent1">
                    <a:shade val="98000"/>
                    <a:lumMod val="98000"/>
                  </a:schemeClr>
                </a:duotone>
              </a:blip>
              <a:tile tx="0" ty="0" sx="100000" sy="100000" flip="none" algn="tl"/>
            </a:blipFill>
            <a:ln>
              <a:noFill/>
            </a:ln>
            <a:effectLst>
              <a:innerShdw blurRad="63500" dist="25400" dir="13500000">
                <a:srgbClr val="000000">
                  <a:alpha val="75000"/>
                </a:srgbClr>
              </a:innerShdw>
            </a:effectLst>
          </c:spPr>
          <c:invertIfNegative val="0"/>
          <c:dLbls>
            <c:numFmt formatCode="&quot;$&quot;#,##0.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Sheet1!$A$2:$A$7</c:f>
              <c:strCache>
                <c:ptCount val="6"/>
                <c:pt idx="0">
                  <c:v>CPG, foodservice and Other</c:v>
                </c:pt>
                <c:pt idx="1">
                  <c:v>Total net revenues</c:v>
                </c:pt>
                <c:pt idx="2">
                  <c:v>Operating income</c:v>
                </c:pt>
                <c:pt idx="3">
                  <c:v>Earnings before income taxes</c:v>
                </c:pt>
                <c:pt idx="4">
                  <c:v>Net earnings including noncontrolling interests</c:v>
                </c:pt>
                <c:pt idx="5">
                  <c:v>Net earnings attributable to Starbucks</c:v>
                </c:pt>
              </c:strCache>
            </c:strRef>
          </c:cat>
          <c:val>
            <c:numRef>
              <c:f>Sheet1!$B$2:$B$7</c:f>
              <c:numCache>
                <c:formatCode>#,##0</c:formatCode>
                <c:ptCount val="6"/>
                <c:pt idx="0">
                  <c:v>2089000</c:v>
                </c:pt>
                <c:pt idx="1">
                  <c:v>26508000</c:v>
                </c:pt>
                <c:pt idx="2">
                  <c:v>4077000</c:v>
                </c:pt>
                <c:pt idx="3">
                  <c:v>4466000</c:v>
                </c:pt>
                <c:pt idx="4">
                  <c:v>3594000</c:v>
                </c:pt>
                <c:pt idx="5">
                  <c:v>3599000</c:v>
                </c:pt>
              </c:numCache>
            </c:numRef>
          </c:val>
          <c:extLst>
            <c:ext xmlns:c16="http://schemas.microsoft.com/office/drawing/2014/chart" uri="{C3380CC4-5D6E-409C-BE32-E72D297353CC}">
              <c16:uniqueId val="{00000000-4D67-429F-A7A6-2B56DB3C4D47}"/>
            </c:ext>
          </c:extLst>
        </c:ser>
        <c:ser>
          <c:idx val="1"/>
          <c:order val="1"/>
          <c:tx>
            <c:strRef>
              <c:f>Sheet1!$C$1</c:f>
              <c:strCache>
                <c:ptCount val="1"/>
                <c:pt idx="0">
                  <c:v>After Theft</c:v>
                </c:pt>
              </c:strCache>
            </c:strRef>
          </c:tx>
          <c:spPr>
            <a:blipFill rotWithShape="1">
              <a:blip xmlns:r="http://schemas.openxmlformats.org/officeDocument/2006/relationships" r:embed="rId3">
                <a:duotone>
                  <a:schemeClr val="accent2">
                    <a:tint val="98000"/>
                    <a:lumMod val="102000"/>
                  </a:schemeClr>
                  <a:schemeClr val="accent2">
                    <a:shade val="98000"/>
                    <a:lumMod val="98000"/>
                  </a:schemeClr>
                </a:duotone>
              </a:blip>
              <a:tile tx="0" ty="0" sx="100000" sy="100000" flip="none" algn="tl"/>
            </a:blipFill>
            <a:ln>
              <a:noFill/>
            </a:ln>
            <a:effectLst>
              <a:innerShdw blurRad="63500" dist="25400" dir="13500000">
                <a:srgbClr val="000000">
                  <a:alpha val="75000"/>
                </a:srgbClr>
              </a:innerShdw>
            </a:effectLst>
          </c:spPr>
          <c:invertIfNegative val="0"/>
          <c:dLbls>
            <c:numFmt formatCode="&quot;$&quot;#,##0.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Sheet1!$A$2:$A$7</c:f>
              <c:strCache>
                <c:ptCount val="6"/>
                <c:pt idx="0">
                  <c:v>CPG, foodservice and Other</c:v>
                </c:pt>
                <c:pt idx="1">
                  <c:v>Total net revenues</c:v>
                </c:pt>
                <c:pt idx="2">
                  <c:v>Operating income</c:v>
                </c:pt>
                <c:pt idx="3">
                  <c:v>Earnings before income taxes</c:v>
                </c:pt>
                <c:pt idx="4">
                  <c:v>Net earnings including noncontrolling interests</c:v>
                </c:pt>
                <c:pt idx="5">
                  <c:v>Net earnings attributable to Starbucks</c:v>
                </c:pt>
              </c:strCache>
            </c:strRef>
          </c:cat>
          <c:val>
            <c:numRef>
              <c:f>Sheet1!$C$2:$C$7</c:f>
              <c:numCache>
                <c:formatCode>#,##0</c:formatCode>
                <c:ptCount val="6"/>
                <c:pt idx="0">
                  <c:v>1671000</c:v>
                </c:pt>
                <c:pt idx="1">
                  <c:v>26090000</c:v>
                </c:pt>
                <c:pt idx="2">
                  <c:v>3660000</c:v>
                </c:pt>
                <c:pt idx="3">
                  <c:v>4048000</c:v>
                </c:pt>
                <c:pt idx="4">
                  <c:v>3176000</c:v>
                </c:pt>
                <c:pt idx="5">
                  <c:v>3181000</c:v>
                </c:pt>
              </c:numCache>
            </c:numRef>
          </c:val>
          <c:extLst>
            <c:ext xmlns:c16="http://schemas.microsoft.com/office/drawing/2014/chart" uri="{C3380CC4-5D6E-409C-BE32-E72D297353CC}">
              <c16:uniqueId val="{00000001-4D67-429F-A7A6-2B56DB3C4D47}"/>
            </c:ext>
          </c:extLst>
        </c:ser>
        <c:dLbls>
          <c:showLegendKey val="0"/>
          <c:showVal val="0"/>
          <c:showCatName val="0"/>
          <c:showSerName val="0"/>
          <c:showPercent val="0"/>
          <c:showBubbleSize val="0"/>
        </c:dLbls>
        <c:gapWidth val="100"/>
        <c:axId val="785839824"/>
        <c:axId val="785835248"/>
      </c:barChart>
      <c:catAx>
        <c:axId val="785839824"/>
        <c:scaling>
          <c:orientation val="minMax"/>
        </c:scaling>
        <c:delete val="0"/>
        <c:axPos val="l"/>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785835248"/>
        <c:crosses val="autoZero"/>
        <c:auto val="1"/>
        <c:lblAlgn val="ctr"/>
        <c:lblOffset val="100"/>
        <c:noMultiLvlLbl val="0"/>
      </c:catAx>
      <c:valAx>
        <c:axId val="785835248"/>
        <c:scaling>
          <c:orientation val="minMax"/>
        </c:scaling>
        <c:delete val="0"/>
        <c:axPos val="b"/>
        <c:majorGridlines>
          <c:spPr>
            <a:ln w="9525" cap="flat" cmpd="sng" algn="ctr">
              <a:solidFill>
                <a:schemeClr val="lt1">
                  <a:lumMod val="95000"/>
                  <a:alpha val="10000"/>
                </a:schemeClr>
              </a:solidFill>
              <a:round/>
            </a:ln>
            <a:effectLst/>
          </c:spPr>
        </c:majorGridlines>
        <c:numFmt formatCode="General" sourceLinked="0"/>
        <c:majorTickMark val="none"/>
        <c:minorTickMark val="none"/>
        <c:tickLblPos val="nextTo"/>
        <c:spPr>
          <a:noFill/>
          <a:ln>
            <a:solidFill>
              <a:schemeClr val="accent1"/>
            </a:solidFill>
          </a:ln>
          <a:effectLst/>
        </c:spPr>
        <c:txPr>
          <a:bodyPr rot="0" spcFirstLastPara="1" vertOverflow="ellipsis" wrap="square" anchor="t" anchorCtr="1"/>
          <a:lstStyle/>
          <a:p>
            <a:pPr>
              <a:defRPr sz="1197" b="0" i="0" u="none" strike="noStrike" kern="1200" baseline="0">
                <a:solidFill>
                  <a:schemeClr val="lt1">
                    <a:lumMod val="85000"/>
                  </a:schemeClr>
                </a:solidFill>
                <a:latin typeface="+mn-lt"/>
                <a:ea typeface="+mn-ea"/>
                <a:cs typeface="+mn-cs"/>
              </a:defRPr>
            </a:pPr>
            <a:endParaRPr lang="en-US"/>
          </a:p>
        </c:txPr>
        <c:crossAx val="785839824"/>
        <c:crosses val="autoZero"/>
        <c:crossBetween val="between"/>
        <c:dispUnits>
          <c:builtInUnit val="millions"/>
          <c:dispUnitsLbl>
            <c:spPr>
              <a:noFill/>
              <a:ln>
                <a:noFill/>
              </a:ln>
              <a:effectLst/>
            </c:spPr>
            <c:txPr>
              <a:bodyPr rot="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endParaRPr lang="en-US"/>
              </a:p>
            </c:txPr>
          </c:dispUnitsLbl>
        </c:dispUnits>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6CA94C-2B1D-48B6-9246-3DBDA78458FC}"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225ECEC2-C54A-4C36-BA52-448BF1870F8D}">
      <dgm:prSet/>
      <dgm:spPr/>
      <dgm:t>
        <a:bodyPr/>
        <a:lstStyle/>
        <a:p>
          <a:pPr rtl="0"/>
          <a:r>
            <a:rPr lang="en-US"/>
            <a:t>FIFO is a food industry standard for perishable commodities</a:t>
          </a:r>
          <a:r>
            <a:rPr lang="en-US">
              <a:latin typeface="Century Gothic" panose="020B0502020202020204"/>
            </a:rPr>
            <a:t> as opposed to LIFO</a:t>
          </a:r>
          <a:r>
            <a:rPr lang="en-US"/>
            <a:t> </a:t>
          </a:r>
          <a:r>
            <a:rPr lang="en-US">
              <a:latin typeface="Century Gothic" panose="020B0502020202020204"/>
            </a:rPr>
            <a:t>which is meant for non-perishable items. </a:t>
          </a:r>
          <a:r>
            <a:rPr lang="en-US"/>
            <a:t>Whether or not Starbucks is using these methods, they must be aware of them in order to prevent shrinkage. </a:t>
          </a:r>
          <a:endParaRPr lang="en-US">
            <a:latin typeface="Century Gothic" panose="020B0502020202020204"/>
          </a:endParaRPr>
        </a:p>
      </dgm:t>
    </dgm:pt>
    <dgm:pt modelId="{FF6FDBFC-F7C2-4353-8B4A-04C7007E6C55}" type="parTrans" cxnId="{FFBEFCF0-9A5C-4385-AF9A-165C32127130}">
      <dgm:prSet/>
      <dgm:spPr/>
      <dgm:t>
        <a:bodyPr/>
        <a:lstStyle/>
        <a:p>
          <a:endParaRPr lang="en-US"/>
        </a:p>
      </dgm:t>
    </dgm:pt>
    <dgm:pt modelId="{26421419-79D8-4DC0-8DF7-D594323F74BF}" type="sibTrans" cxnId="{FFBEFCF0-9A5C-4385-AF9A-165C32127130}">
      <dgm:prSet/>
      <dgm:spPr/>
      <dgm:t>
        <a:bodyPr/>
        <a:lstStyle/>
        <a:p>
          <a:endParaRPr lang="en-US"/>
        </a:p>
      </dgm:t>
    </dgm:pt>
    <dgm:pt modelId="{1712159E-C059-4402-848A-05D619187DB4}">
      <dgm:prSet phldr="0"/>
      <dgm:spPr/>
      <dgm:t>
        <a:bodyPr/>
        <a:lstStyle/>
        <a:p>
          <a:pPr rtl="0"/>
          <a:r>
            <a:rPr lang="en-US">
              <a:latin typeface="Century Gothic" panose="020B0502020202020204"/>
            </a:rPr>
            <a:t>We cannot determine profit margins nor calculate how much it costs to replace stolen/damaged goods without the cost of goods (COG).</a:t>
          </a:r>
        </a:p>
      </dgm:t>
    </dgm:pt>
    <dgm:pt modelId="{6A933148-544D-4040-8B0F-51C4A63D3EA9}" type="parTrans" cxnId="{63CFA2FE-74FE-4988-BE48-291BA1C3AEB5}">
      <dgm:prSet/>
      <dgm:spPr/>
      <dgm:t>
        <a:bodyPr/>
        <a:lstStyle/>
        <a:p>
          <a:endParaRPr lang="en-US"/>
        </a:p>
      </dgm:t>
    </dgm:pt>
    <dgm:pt modelId="{277A32FA-800F-482C-86B2-1D834B062ABB}" type="sibTrans" cxnId="{63CFA2FE-74FE-4988-BE48-291BA1C3AEB5}">
      <dgm:prSet/>
      <dgm:spPr/>
      <dgm:t>
        <a:bodyPr/>
        <a:lstStyle/>
        <a:p>
          <a:endParaRPr lang="en-US"/>
        </a:p>
      </dgm:t>
    </dgm:pt>
    <dgm:pt modelId="{4B90A10D-2F9B-417B-B603-BFC959B488E6}">
      <dgm:prSet phldr="0"/>
      <dgm:spPr/>
      <dgm:t>
        <a:bodyPr/>
        <a:lstStyle/>
        <a:p>
          <a:r>
            <a:rPr lang="en-US">
              <a:latin typeface="Century Gothic" panose="020B0502020202020204"/>
            </a:rPr>
            <a:t>If the goal is to spend less on depreciation, then we would need to invest a little more into machinery in order to maintain the same quality goods while decreasing deprecation costs.</a:t>
          </a:r>
          <a:endParaRPr lang="en-US"/>
        </a:p>
      </dgm:t>
    </dgm:pt>
    <dgm:pt modelId="{CD87546D-240F-4EA3-BA5D-DA2D606EAA25}" type="parTrans" cxnId="{2DAE1781-D858-4F94-90E3-1D46A9499C3F}">
      <dgm:prSet/>
      <dgm:spPr/>
      <dgm:t>
        <a:bodyPr/>
        <a:lstStyle/>
        <a:p>
          <a:endParaRPr lang="en-US"/>
        </a:p>
      </dgm:t>
    </dgm:pt>
    <dgm:pt modelId="{E65746F4-461E-45A4-9636-074F63CC1EA0}" type="sibTrans" cxnId="{2DAE1781-D858-4F94-90E3-1D46A9499C3F}">
      <dgm:prSet/>
      <dgm:spPr/>
      <dgm:t>
        <a:bodyPr/>
        <a:lstStyle/>
        <a:p>
          <a:endParaRPr lang="en-US"/>
        </a:p>
      </dgm:t>
    </dgm:pt>
    <dgm:pt modelId="{F45FAB7F-6CE3-4509-8D1A-60996B5D922F}" type="pres">
      <dgm:prSet presAssocID="{956CA94C-2B1D-48B6-9246-3DBDA78458FC}" presName="vert0" presStyleCnt="0">
        <dgm:presLayoutVars>
          <dgm:dir/>
          <dgm:animOne val="branch"/>
          <dgm:animLvl val="lvl"/>
        </dgm:presLayoutVars>
      </dgm:prSet>
      <dgm:spPr/>
    </dgm:pt>
    <dgm:pt modelId="{DEDA8758-3A5A-4473-BCEF-006D0561E868}" type="pres">
      <dgm:prSet presAssocID="{225ECEC2-C54A-4C36-BA52-448BF1870F8D}" presName="thickLine" presStyleLbl="alignNode1" presStyleIdx="0" presStyleCnt="3"/>
      <dgm:spPr/>
    </dgm:pt>
    <dgm:pt modelId="{3E8CF210-B607-4E45-97D8-90818EFF4C0D}" type="pres">
      <dgm:prSet presAssocID="{225ECEC2-C54A-4C36-BA52-448BF1870F8D}" presName="horz1" presStyleCnt="0"/>
      <dgm:spPr/>
    </dgm:pt>
    <dgm:pt modelId="{44DBF6E8-B03D-4441-95A6-AAD26BB48223}" type="pres">
      <dgm:prSet presAssocID="{225ECEC2-C54A-4C36-BA52-448BF1870F8D}" presName="tx1" presStyleLbl="revTx" presStyleIdx="0" presStyleCnt="3"/>
      <dgm:spPr/>
    </dgm:pt>
    <dgm:pt modelId="{AF5B8E5A-D12B-45A3-A6CF-AB04418CA3C6}" type="pres">
      <dgm:prSet presAssocID="{225ECEC2-C54A-4C36-BA52-448BF1870F8D}" presName="vert1" presStyleCnt="0"/>
      <dgm:spPr/>
    </dgm:pt>
    <dgm:pt modelId="{4517C67D-37B0-4F53-8EA8-99904DDD9F52}" type="pres">
      <dgm:prSet presAssocID="{4B90A10D-2F9B-417B-B603-BFC959B488E6}" presName="thickLine" presStyleLbl="alignNode1" presStyleIdx="1" presStyleCnt="3"/>
      <dgm:spPr/>
    </dgm:pt>
    <dgm:pt modelId="{F8D673A0-9F95-48C0-A5BD-7F0C5F159F2F}" type="pres">
      <dgm:prSet presAssocID="{4B90A10D-2F9B-417B-B603-BFC959B488E6}" presName="horz1" presStyleCnt="0"/>
      <dgm:spPr/>
    </dgm:pt>
    <dgm:pt modelId="{5D08B17C-7529-496F-BAC5-214A5289543D}" type="pres">
      <dgm:prSet presAssocID="{4B90A10D-2F9B-417B-B603-BFC959B488E6}" presName="tx1" presStyleLbl="revTx" presStyleIdx="1" presStyleCnt="3"/>
      <dgm:spPr/>
    </dgm:pt>
    <dgm:pt modelId="{AB246556-A8F8-4A40-9D93-3EB5064C2BEE}" type="pres">
      <dgm:prSet presAssocID="{4B90A10D-2F9B-417B-B603-BFC959B488E6}" presName="vert1" presStyleCnt="0"/>
      <dgm:spPr/>
    </dgm:pt>
    <dgm:pt modelId="{A3E6F3D1-19AC-4D52-8132-58E49767E420}" type="pres">
      <dgm:prSet presAssocID="{1712159E-C059-4402-848A-05D619187DB4}" presName="thickLine" presStyleLbl="alignNode1" presStyleIdx="2" presStyleCnt="3"/>
      <dgm:spPr/>
    </dgm:pt>
    <dgm:pt modelId="{384364A7-A6E6-46C6-8759-DD357368D8DB}" type="pres">
      <dgm:prSet presAssocID="{1712159E-C059-4402-848A-05D619187DB4}" presName="horz1" presStyleCnt="0"/>
      <dgm:spPr/>
    </dgm:pt>
    <dgm:pt modelId="{49166D26-5E88-4421-838F-3CD9B94F7DC3}" type="pres">
      <dgm:prSet presAssocID="{1712159E-C059-4402-848A-05D619187DB4}" presName="tx1" presStyleLbl="revTx" presStyleIdx="2" presStyleCnt="3"/>
      <dgm:spPr/>
    </dgm:pt>
    <dgm:pt modelId="{B6EDC2F7-9B07-4020-9E20-CA00D6916899}" type="pres">
      <dgm:prSet presAssocID="{1712159E-C059-4402-848A-05D619187DB4}" presName="vert1" presStyleCnt="0"/>
      <dgm:spPr/>
    </dgm:pt>
  </dgm:ptLst>
  <dgm:cxnLst>
    <dgm:cxn modelId="{14480F1A-2A92-4864-AD5D-9B8DE421DC19}" type="presOf" srcId="{4B90A10D-2F9B-417B-B603-BFC959B488E6}" destId="{5D08B17C-7529-496F-BAC5-214A5289543D}" srcOrd="0" destOrd="0" presId="urn:microsoft.com/office/officeart/2008/layout/LinedList"/>
    <dgm:cxn modelId="{24B14B73-1DAA-4A80-9239-9120BC519DB8}" type="presOf" srcId="{1712159E-C059-4402-848A-05D619187DB4}" destId="{49166D26-5E88-4421-838F-3CD9B94F7DC3}" srcOrd="0" destOrd="0" presId="urn:microsoft.com/office/officeart/2008/layout/LinedList"/>
    <dgm:cxn modelId="{2DAE1781-D858-4F94-90E3-1D46A9499C3F}" srcId="{956CA94C-2B1D-48B6-9246-3DBDA78458FC}" destId="{4B90A10D-2F9B-417B-B603-BFC959B488E6}" srcOrd="1" destOrd="0" parTransId="{CD87546D-240F-4EA3-BA5D-DA2D606EAA25}" sibTransId="{E65746F4-461E-45A4-9636-074F63CC1EA0}"/>
    <dgm:cxn modelId="{B9B1878E-DC08-4AF8-8E2F-2675C8478301}" type="presOf" srcId="{956CA94C-2B1D-48B6-9246-3DBDA78458FC}" destId="{F45FAB7F-6CE3-4509-8D1A-60996B5D922F}" srcOrd="0" destOrd="0" presId="urn:microsoft.com/office/officeart/2008/layout/LinedList"/>
    <dgm:cxn modelId="{FFBEFCF0-9A5C-4385-AF9A-165C32127130}" srcId="{956CA94C-2B1D-48B6-9246-3DBDA78458FC}" destId="{225ECEC2-C54A-4C36-BA52-448BF1870F8D}" srcOrd="0" destOrd="0" parTransId="{FF6FDBFC-F7C2-4353-8B4A-04C7007E6C55}" sibTransId="{26421419-79D8-4DC0-8DF7-D594323F74BF}"/>
    <dgm:cxn modelId="{4DF476FD-640B-499E-96E5-AF29FA7BA717}" type="presOf" srcId="{225ECEC2-C54A-4C36-BA52-448BF1870F8D}" destId="{44DBF6E8-B03D-4441-95A6-AAD26BB48223}" srcOrd="0" destOrd="0" presId="urn:microsoft.com/office/officeart/2008/layout/LinedList"/>
    <dgm:cxn modelId="{63CFA2FE-74FE-4988-BE48-291BA1C3AEB5}" srcId="{956CA94C-2B1D-48B6-9246-3DBDA78458FC}" destId="{1712159E-C059-4402-848A-05D619187DB4}" srcOrd="2" destOrd="0" parTransId="{6A933148-544D-4040-8B0F-51C4A63D3EA9}" sibTransId="{277A32FA-800F-482C-86B2-1D834B062ABB}"/>
    <dgm:cxn modelId="{DC03C27A-3A47-4CBD-A0B3-6C9D93A951D5}" type="presParOf" srcId="{F45FAB7F-6CE3-4509-8D1A-60996B5D922F}" destId="{DEDA8758-3A5A-4473-BCEF-006D0561E868}" srcOrd="0" destOrd="0" presId="urn:microsoft.com/office/officeart/2008/layout/LinedList"/>
    <dgm:cxn modelId="{18157FA4-247C-462B-B3C9-458745A80279}" type="presParOf" srcId="{F45FAB7F-6CE3-4509-8D1A-60996B5D922F}" destId="{3E8CF210-B607-4E45-97D8-90818EFF4C0D}" srcOrd="1" destOrd="0" presId="urn:microsoft.com/office/officeart/2008/layout/LinedList"/>
    <dgm:cxn modelId="{80941868-D11F-4EAF-B66D-2F4A844044C5}" type="presParOf" srcId="{3E8CF210-B607-4E45-97D8-90818EFF4C0D}" destId="{44DBF6E8-B03D-4441-95A6-AAD26BB48223}" srcOrd="0" destOrd="0" presId="urn:microsoft.com/office/officeart/2008/layout/LinedList"/>
    <dgm:cxn modelId="{FD1BCF69-E85D-41F8-966B-B3D12C8F75A7}" type="presParOf" srcId="{3E8CF210-B607-4E45-97D8-90818EFF4C0D}" destId="{AF5B8E5A-D12B-45A3-A6CF-AB04418CA3C6}" srcOrd="1" destOrd="0" presId="urn:microsoft.com/office/officeart/2008/layout/LinedList"/>
    <dgm:cxn modelId="{EF8E3A4E-5C23-41D4-9DD8-5D9731746C0B}" type="presParOf" srcId="{F45FAB7F-6CE3-4509-8D1A-60996B5D922F}" destId="{4517C67D-37B0-4F53-8EA8-99904DDD9F52}" srcOrd="2" destOrd="0" presId="urn:microsoft.com/office/officeart/2008/layout/LinedList"/>
    <dgm:cxn modelId="{857AC58F-5990-4022-A4A8-AA4F96ADD55C}" type="presParOf" srcId="{F45FAB7F-6CE3-4509-8D1A-60996B5D922F}" destId="{F8D673A0-9F95-48C0-A5BD-7F0C5F159F2F}" srcOrd="3" destOrd="0" presId="urn:microsoft.com/office/officeart/2008/layout/LinedList"/>
    <dgm:cxn modelId="{1CBF3143-450B-4B15-A520-8C16C949D82C}" type="presParOf" srcId="{F8D673A0-9F95-48C0-A5BD-7F0C5F159F2F}" destId="{5D08B17C-7529-496F-BAC5-214A5289543D}" srcOrd="0" destOrd="0" presId="urn:microsoft.com/office/officeart/2008/layout/LinedList"/>
    <dgm:cxn modelId="{8A5B9509-E13B-45D2-9321-DD37DCB63AF1}" type="presParOf" srcId="{F8D673A0-9F95-48C0-A5BD-7F0C5F159F2F}" destId="{AB246556-A8F8-4A40-9D93-3EB5064C2BEE}" srcOrd="1" destOrd="0" presId="urn:microsoft.com/office/officeart/2008/layout/LinedList"/>
    <dgm:cxn modelId="{2A9CD695-051E-4E7F-AB23-AEC505DC7B1B}" type="presParOf" srcId="{F45FAB7F-6CE3-4509-8D1A-60996B5D922F}" destId="{A3E6F3D1-19AC-4D52-8132-58E49767E420}" srcOrd="4" destOrd="0" presId="urn:microsoft.com/office/officeart/2008/layout/LinedList"/>
    <dgm:cxn modelId="{89E95F4E-7313-4F8E-9D0B-E4CE22045341}" type="presParOf" srcId="{F45FAB7F-6CE3-4509-8D1A-60996B5D922F}" destId="{384364A7-A6E6-46C6-8759-DD357368D8DB}" srcOrd="5" destOrd="0" presId="urn:microsoft.com/office/officeart/2008/layout/LinedList"/>
    <dgm:cxn modelId="{88EC40CD-F621-47B9-A542-FF6E8B45D972}" type="presParOf" srcId="{384364A7-A6E6-46C6-8759-DD357368D8DB}" destId="{49166D26-5E88-4421-838F-3CD9B94F7DC3}" srcOrd="0" destOrd="0" presId="urn:microsoft.com/office/officeart/2008/layout/LinedList"/>
    <dgm:cxn modelId="{8ED1B85D-F5D0-4D2D-8CC7-47EB3C3A0C00}" type="presParOf" srcId="{384364A7-A6E6-46C6-8759-DD357368D8DB}" destId="{B6EDC2F7-9B07-4020-9E20-CA00D691689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DA8758-3A5A-4473-BCEF-006D0561E868}">
      <dsp:nvSpPr>
        <dsp:cNvPr id="0" name=""/>
        <dsp:cNvSpPr/>
      </dsp:nvSpPr>
      <dsp:spPr>
        <a:xfrm>
          <a:off x="0" y="2602"/>
          <a:ext cx="6035001" cy="0"/>
        </a:xfrm>
        <a:prstGeom prst="line">
          <a:avLst/>
        </a:prstGeom>
        <a:blipFill rotWithShape="1">
          <a:blip xmlns:r="http://schemas.openxmlformats.org/officeDocument/2006/relationships" r:embed="rId1">
            <a:duotone>
              <a:schemeClr val="accent2">
                <a:hueOff val="0"/>
                <a:satOff val="0"/>
                <a:lumOff val="0"/>
                <a:alphaOff val="0"/>
                <a:tint val="98000"/>
                <a:lumMod val="102000"/>
              </a:schemeClr>
              <a:schemeClr val="accent2">
                <a:hueOff val="0"/>
                <a:satOff val="0"/>
                <a:lumOff val="0"/>
                <a:alphaOff val="0"/>
                <a:shade val="98000"/>
                <a:lumMod val="98000"/>
              </a:schemeClr>
            </a:duotone>
          </a:blip>
          <a:tile tx="0" ty="0" sx="100000" sy="100000" flip="none" algn="tl"/>
        </a:blipFill>
        <a:ln w="9525" cap="rnd" cmpd="sng" algn="ctr">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44DBF6E8-B03D-4441-95A6-AAD26BB48223}">
      <dsp:nvSpPr>
        <dsp:cNvPr id="0" name=""/>
        <dsp:cNvSpPr/>
      </dsp:nvSpPr>
      <dsp:spPr>
        <a:xfrm>
          <a:off x="0" y="2602"/>
          <a:ext cx="6035001" cy="1775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kern="1200"/>
            <a:t>FIFO is a food industry standard for perishable commodities</a:t>
          </a:r>
          <a:r>
            <a:rPr lang="en-US" sz="2000" kern="1200">
              <a:latin typeface="Century Gothic" panose="020B0502020202020204"/>
            </a:rPr>
            <a:t> as opposed to LIFO</a:t>
          </a:r>
          <a:r>
            <a:rPr lang="en-US" sz="2000" kern="1200"/>
            <a:t> </a:t>
          </a:r>
          <a:r>
            <a:rPr lang="en-US" sz="2000" kern="1200">
              <a:latin typeface="Century Gothic" panose="020B0502020202020204"/>
            </a:rPr>
            <a:t>which is meant for non-perishable items. </a:t>
          </a:r>
          <a:r>
            <a:rPr lang="en-US" sz="2000" kern="1200"/>
            <a:t>Whether or not Starbucks is using these methods, they must be aware of them in order to prevent shrinkage. </a:t>
          </a:r>
          <a:endParaRPr lang="en-US" sz="2000" kern="1200">
            <a:latin typeface="Century Gothic" panose="020B0502020202020204"/>
          </a:endParaRPr>
        </a:p>
      </dsp:txBody>
      <dsp:txXfrm>
        <a:off x="0" y="2602"/>
        <a:ext cx="6035001" cy="1775082"/>
      </dsp:txXfrm>
    </dsp:sp>
    <dsp:sp modelId="{4517C67D-37B0-4F53-8EA8-99904DDD9F52}">
      <dsp:nvSpPr>
        <dsp:cNvPr id="0" name=""/>
        <dsp:cNvSpPr/>
      </dsp:nvSpPr>
      <dsp:spPr>
        <a:xfrm>
          <a:off x="0" y="1777685"/>
          <a:ext cx="6035001" cy="0"/>
        </a:xfrm>
        <a:prstGeom prst="line">
          <a:avLst/>
        </a:prstGeom>
        <a:blipFill rotWithShape="1">
          <a:blip xmlns:r="http://schemas.openxmlformats.org/officeDocument/2006/relationships" r:embed="rId1">
            <a:duotone>
              <a:schemeClr val="accent2">
                <a:hueOff val="-1939188"/>
                <a:satOff val="-4386"/>
                <a:lumOff val="-2843"/>
                <a:alphaOff val="0"/>
                <a:tint val="98000"/>
                <a:lumMod val="102000"/>
              </a:schemeClr>
              <a:schemeClr val="accent2">
                <a:hueOff val="-1939188"/>
                <a:satOff val="-4386"/>
                <a:lumOff val="-2843"/>
                <a:alphaOff val="0"/>
                <a:shade val="98000"/>
                <a:lumMod val="98000"/>
              </a:schemeClr>
            </a:duotone>
          </a:blip>
          <a:tile tx="0" ty="0" sx="100000" sy="100000" flip="none" algn="tl"/>
        </a:blipFill>
        <a:ln w="9525" cap="rnd" cmpd="sng" algn="ctr">
          <a:solidFill>
            <a:schemeClr val="accent2">
              <a:hueOff val="-1939188"/>
              <a:satOff val="-4386"/>
              <a:lumOff val="-2843"/>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5D08B17C-7529-496F-BAC5-214A5289543D}">
      <dsp:nvSpPr>
        <dsp:cNvPr id="0" name=""/>
        <dsp:cNvSpPr/>
      </dsp:nvSpPr>
      <dsp:spPr>
        <a:xfrm>
          <a:off x="0" y="1777685"/>
          <a:ext cx="6035001" cy="1775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latin typeface="Century Gothic" panose="020B0502020202020204"/>
            </a:rPr>
            <a:t>If the goal is to spend less on depreciation, then we would need to invest a little more into machinery in order to maintain the same quality goods while decreasing deprecation costs.</a:t>
          </a:r>
          <a:endParaRPr lang="en-US" sz="2000" kern="1200"/>
        </a:p>
      </dsp:txBody>
      <dsp:txXfrm>
        <a:off x="0" y="1777685"/>
        <a:ext cx="6035001" cy="1775082"/>
      </dsp:txXfrm>
    </dsp:sp>
    <dsp:sp modelId="{A3E6F3D1-19AC-4D52-8132-58E49767E420}">
      <dsp:nvSpPr>
        <dsp:cNvPr id="0" name=""/>
        <dsp:cNvSpPr/>
      </dsp:nvSpPr>
      <dsp:spPr>
        <a:xfrm>
          <a:off x="0" y="3552767"/>
          <a:ext cx="6035001" cy="0"/>
        </a:xfrm>
        <a:prstGeom prst="line">
          <a:avLst/>
        </a:prstGeom>
        <a:blipFill rotWithShape="1">
          <a:blip xmlns:r="http://schemas.openxmlformats.org/officeDocument/2006/relationships" r:embed="rId1">
            <a:duotone>
              <a:schemeClr val="accent2">
                <a:hueOff val="-3878375"/>
                <a:satOff val="-8771"/>
                <a:lumOff val="-5686"/>
                <a:alphaOff val="0"/>
                <a:tint val="98000"/>
                <a:lumMod val="102000"/>
              </a:schemeClr>
              <a:schemeClr val="accent2">
                <a:hueOff val="-3878375"/>
                <a:satOff val="-8771"/>
                <a:lumOff val="-5686"/>
                <a:alphaOff val="0"/>
                <a:shade val="98000"/>
                <a:lumMod val="98000"/>
              </a:schemeClr>
            </a:duotone>
          </a:blip>
          <a:tile tx="0" ty="0" sx="100000" sy="100000" flip="none" algn="tl"/>
        </a:blipFill>
        <a:ln w="9525" cap="rnd" cmpd="sng" algn="ctr">
          <a:solidFill>
            <a:schemeClr val="accent2">
              <a:hueOff val="-3878375"/>
              <a:satOff val="-8771"/>
              <a:lumOff val="-5686"/>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49166D26-5E88-4421-838F-3CD9B94F7DC3}">
      <dsp:nvSpPr>
        <dsp:cNvPr id="0" name=""/>
        <dsp:cNvSpPr/>
      </dsp:nvSpPr>
      <dsp:spPr>
        <a:xfrm>
          <a:off x="0" y="3552767"/>
          <a:ext cx="6035001" cy="1775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rtl="0">
            <a:lnSpc>
              <a:spcPct val="90000"/>
            </a:lnSpc>
            <a:spcBef>
              <a:spcPct val="0"/>
            </a:spcBef>
            <a:spcAft>
              <a:spcPct val="35000"/>
            </a:spcAft>
            <a:buNone/>
          </a:pPr>
          <a:r>
            <a:rPr lang="en-US" sz="2000" kern="1200">
              <a:latin typeface="Century Gothic" panose="020B0502020202020204"/>
            </a:rPr>
            <a:t>We cannot determine profit margins nor calculate how much it costs to replace stolen/damaged goods without the cost of goods (COG).</a:t>
          </a:r>
        </a:p>
      </dsp:txBody>
      <dsp:txXfrm>
        <a:off x="0" y="3552767"/>
        <a:ext cx="6035001" cy="177508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C3FBAB-69FD-4919-9FF9-A0C9BE61087F}" type="datetimeFigureOut">
              <a:rPr lang="en-US" smtClean="0"/>
              <a:t>12/11/2020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77A023-3E6C-4122-B1A7-DB0C27F67B1E}" type="slidenum">
              <a:rPr lang="en-US" smtClean="0"/>
              <a:t>‹#›</a:t>
            </a:fld>
            <a:endParaRPr lang="en-US"/>
          </a:p>
        </p:txBody>
      </p:sp>
    </p:spTree>
    <p:extLst>
      <p:ext uri="{BB962C8B-B14F-4D97-AF65-F5344CB8AC3E}">
        <p14:creationId xmlns:p14="http://schemas.microsoft.com/office/powerpoint/2010/main" val="2867025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77A023-3E6C-4122-B1A7-DB0C27F67B1E}" type="slidenum">
              <a:rPr lang="en-US" smtClean="0"/>
              <a:t>2</a:t>
            </a:fld>
            <a:endParaRPr lang="en-US"/>
          </a:p>
        </p:txBody>
      </p:sp>
    </p:spTree>
    <p:extLst>
      <p:ext uri="{BB962C8B-B14F-4D97-AF65-F5344CB8AC3E}">
        <p14:creationId xmlns:p14="http://schemas.microsoft.com/office/powerpoint/2010/main" val="3629586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77A023-3E6C-4122-B1A7-DB0C27F67B1E}" type="slidenum">
              <a:rPr lang="en-US" smtClean="0"/>
              <a:t>3</a:t>
            </a:fld>
            <a:endParaRPr lang="en-US"/>
          </a:p>
        </p:txBody>
      </p:sp>
    </p:spTree>
    <p:extLst>
      <p:ext uri="{BB962C8B-B14F-4D97-AF65-F5344CB8AC3E}">
        <p14:creationId xmlns:p14="http://schemas.microsoft.com/office/powerpoint/2010/main" val="3504588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77A023-3E6C-4122-B1A7-DB0C27F67B1E}" type="slidenum">
              <a:rPr lang="en-US" smtClean="0"/>
              <a:t>4</a:t>
            </a:fld>
            <a:endParaRPr lang="en-US"/>
          </a:p>
        </p:txBody>
      </p:sp>
    </p:spTree>
    <p:extLst>
      <p:ext uri="{BB962C8B-B14F-4D97-AF65-F5344CB8AC3E}">
        <p14:creationId xmlns:p14="http://schemas.microsoft.com/office/powerpoint/2010/main" val="225923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B4C3F45-735D-41F9-8405-92BB58F00B95}"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A0379-DAE5-46B3-9D21-31E9D554CBED}" type="slidenum">
              <a:rPr lang="en-US" smtClean="0"/>
              <a:t>‹#›</a:t>
            </a:fld>
            <a:endParaRPr lang="en-US"/>
          </a:p>
        </p:txBody>
      </p:sp>
    </p:spTree>
    <p:extLst>
      <p:ext uri="{BB962C8B-B14F-4D97-AF65-F5344CB8AC3E}">
        <p14:creationId xmlns:p14="http://schemas.microsoft.com/office/powerpoint/2010/main" val="770118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4C3F45-735D-41F9-8405-92BB58F00B95}"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A0379-DAE5-46B3-9D21-31E9D554CBED}" type="slidenum">
              <a:rPr lang="en-US" smtClean="0"/>
              <a:t>‹#›</a:t>
            </a:fld>
            <a:endParaRPr lang="en-US"/>
          </a:p>
        </p:txBody>
      </p:sp>
    </p:spTree>
    <p:extLst>
      <p:ext uri="{BB962C8B-B14F-4D97-AF65-F5344CB8AC3E}">
        <p14:creationId xmlns:p14="http://schemas.microsoft.com/office/powerpoint/2010/main" val="15905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4C3F45-735D-41F9-8405-92BB58F00B95}"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A0379-DAE5-46B3-9D21-31E9D554CBED}" type="slidenum">
              <a:rPr lang="en-US" smtClean="0"/>
              <a:t>‹#›</a:t>
            </a:fld>
            <a:endParaRPr lang="en-US"/>
          </a:p>
        </p:txBody>
      </p:sp>
    </p:spTree>
    <p:extLst>
      <p:ext uri="{BB962C8B-B14F-4D97-AF65-F5344CB8AC3E}">
        <p14:creationId xmlns:p14="http://schemas.microsoft.com/office/powerpoint/2010/main" val="3937271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B4C3F45-735D-41F9-8405-92BB58F00B95}" type="datetimeFigureOut">
              <a:rPr lang="en-US" smtClean="0"/>
              <a:t>12/11/2020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A0379-DAE5-46B3-9D21-31E9D554CBED}" type="slidenum">
              <a:rPr lang="en-US" smtClean="0"/>
              <a:t>‹#›</a:t>
            </a:fld>
            <a:endParaRPr lang="en-US"/>
          </a:p>
        </p:txBody>
      </p:sp>
    </p:spTree>
    <p:extLst>
      <p:ext uri="{BB962C8B-B14F-4D97-AF65-F5344CB8AC3E}">
        <p14:creationId xmlns:p14="http://schemas.microsoft.com/office/powerpoint/2010/main" val="2513320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B4C3F45-735D-41F9-8405-92BB58F00B95}" type="datetimeFigureOut">
              <a:rPr lang="en-US" smtClean="0"/>
              <a:t>12/11/2020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CA0379-DAE5-46B3-9D21-31E9D554CBED}" type="slidenum">
              <a:rPr lang="en-US" smtClean="0"/>
              <a:t>‹#›</a:t>
            </a:fld>
            <a:endParaRPr lang="en-US"/>
          </a:p>
        </p:txBody>
      </p:sp>
    </p:spTree>
    <p:extLst>
      <p:ext uri="{BB962C8B-B14F-4D97-AF65-F5344CB8AC3E}">
        <p14:creationId xmlns:p14="http://schemas.microsoft.com/office/powerpoint/2010/main" val="3802584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B4C3F45-735D-41F9-8405-92BB58F00B95}" type="datetimeFigureOut">
              <a:rPr lang="en-US" smtClean="0"/>
              <a:t>12/11/2020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CA0379-DAE5-46B3-9D21-31E9D554CBED}" type="slidenum">
              <a:rPr lang="en-US" smtClean="0"/>
              <a:t>‹#›</a:t>
            </a:fld>
            <a:endParaRPr lang="en-US"/>
          </a:p>
        </p:txBody>
      </p:sp>
    </p:spTree>
    <p:extLst>
      <p:ext uri="{BB962C8B-B14F-4D97-AF65-F5344CB8AC3E}">
        <p14:creationId xmlns:p14="http://schemas.microsoft.com/office/powerpoint/2010/main" val="669131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4C3F45-735D-41F9-8405-92BB58F00B95}" type="datetimeFigureOut">
              <a:rPr lang="en-US" smtClean="0"/>
              <a:t>12/11/2020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CA0379-DAE5-46B3-9D21-31E9D554CBED}" type="slidenum">
              <a:rPr lang="en-US" smtClean="0"/>
              <a:t>‹#›</a:t>
            </a:fld>
            <a:endParaRPr lang="en-US"/>
          </a:p>
        </p:txBody>
      </p:sp>
    </p:spTree>
    <p:extLst>
      <p:ext uri="{BB962C8B-B14F-4D97-AF65-F5344CB8AC3E}">
        <p14:creationId xmlns:p14="http://schemas.microsoft.com/office/powerpoint/2010/main" val="2809288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4C3F45-735D-41F9-8405-92BB58F00B95}" type="datetimeFigureOut">
              <a:rPr lang="en-US" smtClean="0"/>
              <a:t>12/11/2020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A0379-DAE5-46B3-9D21-31E9D554CBED}" type="slidenum">
              <a:rPr lang="en-US" smtClean="0"/>
              <a:t>‹#›</a:t>
            </a:fld>
            <a:endParaRPr lang="en-US"/>
          </a:p>
        </p:txBody>
      </p:sp>
    </p:spTree>
    <p:extLst>
      <p:ext uri="{BB962C8B-B14F-4D97-AF65-F5344CB8AC3E}">
        <p14:creationId xmlns:p14="http://schemas.microsoft.com/office/powerpoint/2010/main" val="2293533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2B4C3F45-735D-41F9-8405-92BB58F00B95}" type="datetimeFigureOut">
              <a:rPr lang="en-US" smtClean="0"/>
              <a:t>12/11/2020</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0ECA0379-DAE5-46B3-9D21-31E9D554CBED}" type="slidenum">
              <a:rPr lang="en-US" smtClean="0"/>
              <a:t>‹#›</a:t>
            </a:fld>
            <a:endParaRPr lang="en-US"/>
          </a:p>
        </p:txBody>
      </p:sp>
    </p:spTree>
    <p:extLst>
      <p:ext uri="{BB962C8B-B14F-4D97-AF65-F5344CB8AC3E}">
        <p14:creationId xmlns:p14="http://schemas.microsoft.com/office/powerpoint/2010/main" val="2631396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4C3F45-735D-41F9-8405-92BB58F00B95}" type="datetimeFigureOut">
              <a:rPr lang="en-US" smtClean="0"/>
              <a:t>12/11/2020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A0379-DAE5-46B3-9D21-31E9D554CBED}" type="slidenum">
              <a:rPr lang="en-US" smtClean="0"/>
              <a:t>‹#›</a:t>
            </a:fld>
            <a:endParaRPr lang="en-US"/>
          </a:p>
        </p:txBody>
      </p:sp>
    </p:spTree>
    <p:extLst>
      <p:ext uri="{BB962C8B-B14F-4D97-AF65-F5344CB8AC3E}">
        <p14:creationId xmlns:p14="http://schemas.microsoft.com/office/powerpoint/2010/main" val="2997570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2B4C3F45-735D-41F9-8405-92BB58F00B95}"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A0379-DAE5-46B3-9D21-31E9D554CBED}" type="slidenum">
              <a:rPr lang="en-US" smtClean="0"/>
              <a:t>‹#›</a:t>
            </a:fld>
            <a:endParaRPr lang="en-US"/>
          </a:p>
        </p:txBody>
      </p:sp>
    </p:spTree>
    <p:extLst>
      <p:ext uri="{BB962C8B-B14F-4D97-AF65-F5344CB8AC3E}">
        <p14:creationId xmlns:p14="http://schemas.microsoft.com/office/powerpoint/2010/main" val="2420243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2B4C3F45-735D-41F9-8405-92BB58F00B95}" type="datetimeFigureOut">
              <a:rPr lang="en-US" smtClean="0"/>
              <a:t>12/11/2020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CA0379-DAE5-46B3-9D21-31E9D554CBED}" type="slidenum">
              <a:rPr lang="en-US" smtClean="0"/>
              <a:t>‹#›</a:t>
            </a:fld>
            <a:endParaRPr lang="en-US"/>
          </a:p>
        </p:txBody>
      </p:sp>
    </p:spTree>
    <p:extLst>
      <p:ext uri="{BB962C8B-B14F-4D97-AF65-F5344CB8AC3E}">
        <p14:creationId xmlns:p14="http://schemas.microsoft.com/office/powerpoint/2010/main" val="3002762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4C3F45-735D-41F9-8405-92BB58F00B95}"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A0379-DAE5-46B3-9D21-31E9D554CBED}" type="slidenum">
              <a:rPr lang="en-US" smtClean="0"/>
              <a:t>‹#›</a:t>
            </a:fld>
            <a:endParaRPr lang="en-US"/>
          </a:p>
        </p:txBody>
      </p:sp>
    </p:spTree>
    <p:extLst>
      <p:ext uri="{BB962C8B-B14F-4D97-AF65-F5344CB8AC3E}">
        <p14:creationId xmlns:p14="http://schemas.microsoft.com/office/powerpoint/2010/main" val="381585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4C3F45-735D-41F9-8405-92BB58F00B95}" type="datetimeFigureOut">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A0379-DAE5-46B3-9D21-31E9D554CBED}" type="slidenum">
              <a:rPr lang="en-US" smtClean="0"/>
              <a:t>‹#›</a:t>
            </a:fld>
            <a:endParaRPr lang="en-US"/>
          </a:p>
        </p:txBody>
      </p:sp>
    </p:spTree>
    <p:extLst>
      <p:ext uri="{BB962C8B-B14F-4D97-AF65-F5344CB8AC3E}">
        <p14:creationId xmlns:p14="http://schemas.microsoft.com/office/powerpoint/2010/main" val="2177147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2B4C3F45-735D-41F9-8405-92BB58F00B95}" type="datetimeFigureOut">
              <a:rPr lang="en-US" smtClean="0"/>
              <a:t>12/11/2020</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0ECA0379-DAE5-46B3-9D21-31E9D554CBED}" type="slidenum">
              <a:rPr lang="en-US" smtClean="0"/>
              <a:t>‹#›</a:t>
            </a:fld>
            <a:endParaRPr lang="en-US"/>
          </a:p>
        </p:txBody>
      </p:sp>
    </p:spTree>
    <p:extLst>
      <p:ext uri="{BB962C8B-B14F-4D97-AF65-F5344CB8AC3E}">
        <p14:creationId xmlns:p14="http://schemas.microsoft.com/office/powerpoint/2010/main" val="292728371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D5F02-BD31-4FC0-B7D1-5A8F67D211BD}"/>
              </a:ext>
            </a:extLst>
          </p:cNvPr>
          <p:cNvSpPr>
            <a:spLocks noGrp="1"/>
          </p:cNvSpPr>
          <p:nvPr>
            <p:ph type="ctrTitle"/>
          </p:nvPr>
        </p:nvSpPr>
        <p:spPr>
          <a:xfrm>
            <a:off x="0" y="1"/>
            <a:ext cx="12192000" cy="666749"/>
          </a:xfrm>
        </p:spPr>
        <p:txBody>
          <a:bodyPr/>
          <a:lstStyle/>
          <a:p>
            <a:pPr algn="ctr"/>
            <a:r>
              <a:rPr lang="en-US" sz="3600" dirty="0"/>
              <a:t>Project 1- Excel sheet</a:t>
            </a:r>
          </a:p>
        </p:txBody>
      </p:sp>
      <p:sp>
        <p:nvSpPr>
          <p:cNvPr id="3" name="Subtitle 2">
            <a:extLst>
              <a:ext uri="{FF2B5EF4-FFF2-40B4-BE49-F238E27FC236}">
                <a16:creationId xmlns:a16="http://schemas.microsoft.com/office/drawing/2014/main" id="{62637F9A-8C30-4790-AF32-B3A6F1A46A1D}"/>
              </a:ext>
            </a:extLst>
          </p:cNvPr>
          <p:cNvSpPr>
            <a:spLocks noGrp="1"/>
          </p:cNvSpPr>
          <p:nvPr>
            <p:ph type="subTitle" idx="1"/>
          </p:nvPr>
        </p:nvSpPr>
        <p:spPr>
          <a:xfrm>
            <a:off x="-98323" y="672075"/>
            <a:ext cx="12192000" cy="1784349"/>
          </a:xfrm>
        </p:spPr>
        <p:txBody>
          <a:bodyPr numCol="3">
            <a:noAutofit/>
          </a:bodyPr>
          <a:lstStyle/>
          <a:p>
            <a:pPr marL="285750" indent="-285750">
              <a:buFont typeface="Arial" panose="020B0604020202020204" pitchFamily="34" charset="0"/>
              <a:buChar char="•"/>
            </a:pPr>
            <a:r>
              <a:rPr lang="en-US" sz="1400" dirty="0"/>
              <a:t>An </a:t>
            </a:r>
            <a:r>
              <a:rPr lang="en-US" sz="1400" dirty="0">
                <a:ea typeface="+mn-lt"/>
                <a:cs typeface="+mn-lt"/>
              </a:rPr>
              <a:t>interesting</a:t>
            </a:r>
            <a:r>
              <a:rPr lang="en-US" sz="1400" dirty="0"/>
              <a:t> finding from completing Project 1 was that there was many factors that is contributed to  maintain a company's financial statements.</a:t>
            </a:r>
          </a:p>
          <a:p>
            <a:pPr marL="285750" indent="-285750">
              <a:buFont typeface="Arial" panose="020B0604020202020204" pitchFamily="34" charset="0"/>
              <a:buChar char="•"/>
            </a:pPr>
            <a:r>
              <a:rPr lang="en-US" sz="1400" dirty="0"/>
              <a:t>Project 1 also showed that having three years of data can show how profitable or non-profitable a company is.</a:t>
            </a:r>
          </a:p>
          <a:p>
            <a:pPr marL="285750" indent="-285750">
              <a:buFont typeface="Arial" panose="020B0604020202020204" pitchFamily="34" charset="0"/>
              <a:buChar char="•"/>
            </a:pPr>
            <a:r>
              <a:rPr lang="en-US" sz="1400" dirty="0"/>
              <a:t>Creating financial statements such as a balance sheet helped us to understand how and what goes into accounting. </a:t>
            </a:r>
          </a:p>
          <a:p>
            <a:pPr marL="285750" indent="-285750">
              <a:buFont typeface="Arial" panose="020B0604020202020204" pitchFamily="34" charset="0"/>
              <a:buChar char="•"/>
            </a:pPr>
            <a:r>
              <a:rPr lang="en-US" sz="1400" dirty="0"/>
              <a:t>While doing Project 1 helped our group to develop skills on how to conduct horizonal and vertical analysis.</a:t>
            </a:r>
          </a:p>
          <a:p>
            <a:pPr marL="285750" indent="-285750">
              <a:buFont typeface="Arial" panose="020B0604020202020204" pitchFamily="34" charset="0"/>
              <a:buChar char="•"/>
            </a:pPr>
            <a:r>
              <a:rPr lang="en-US" sz="1400" dirty="0"/>
              <a:t>This project has also helped our group to develop the necessary thinking about how to organize financial data and how to present it to others in an </a:t>
            </a:r>
            <a:r>
              <a:rPr lang="en-US" sz="1400" dirty="0">
                <a:ea typeface="+mn-lt"/>
                <a:cs typeface="+mn-lt"/>
              </a:rPr>
              <a:t>efficient </a:t>
            </a:r>
            <a:r>
              <a:rPr lang="en-US" sz="1400" dirty="0"/>
              <a:t>and understandable way.</a:t>
            </a:r>
          </a:p>
          <a:p>
            <a:pPr marL="285750" indent="-285750">
              <a:buFont typeface="Arial" panose="020B0604020202020204" pitchFamily="34" charset="0"/>
              <a:buChar char="•"/>
            </a:pPr>
            <a:endParaRPr lang="en-US" sz="2000" dirty="0"/>
          </a:p>
        </p:txBody>
      </p:sp>
      <p:pic>
        <p:nvPicPr>
          <p:cNvPr id="4" name="Picture 4" descr="Table&#10;&#10;Description automatically generated">
            <a:extLst>
              <a:ext uri="{FF2B5EF4-FFF2-40B4-BE49-F238E27FC236}">
                <a16:creationId xmlns:a16="http://schemas.microsoft.com/office/drawing/2014/main" id="{005B74FC-8418-43DA-94CD-635E5E406C38}"/>
              </a:ext>
            </a:extLst>
          </p:cNvPr>
          <p:cNvPicPr>
            <a:picLocks noChangeAspect="1"/>
          </p:cNvPicPr>
          <p:nvPr/>
        </p:nvPicPr>
        <p:blipFill>
          <a:blip r:embed="rId2"/>
          <a:stretch>
            <a:fillRect/>
          </a:stretch>
        </p:blipFill>
        <p:spPr>
          <a:xfrm>
            <a:off x="2605" y="2416686"/>
            <a:ext cx="5919218" cy="2452015"/>
          </a:xfrm>
          <a:prstGeom prst="rect">
            <a:avLst/>
          </a:prstGeom>
        </p:spPr>
      </p:pic>
      <p:pic>
        <p:nvPicPr>
          <p:cNvPr id="5" name="Picture 5" descr="Table&#10;&#10;Description automatically generated">
            <a:extLst>
              <a:ext uri="{FF2B5EF4-FFF2-40B4-BE49-F238E27FC236}">
                <a16:creationId xmlns:a16="http://schemas.microsoft.com/office/drawing/2014/main" id="{290B85C2-9C28-46A4-9B8E-808BBE14D715}"/>
              </a:ext>
            </a:extLst>
          </p:cNvPr>
          <p:cNvPicPr>
            <a:picLocks noChangeAspect="1"/>
          </p:cNvPicPr>
          <p:nvPr/>
        </p:nvPicPr>
        <p:blipFill>
          <a:blip r:embed="rId3"/>
          <a:stretch>
            <a:fillRect/>
          </a:stretch>
        </p:blipFill>
        <p:spPr>
          <a:xfrm>
            <a:off x="5923356" y="2128532"/>
            <a:ext cx="6266639" cy="2806638"/>
          </a:xfrm>
          <a:prstGeom prst="rect">
            <a:avLst/>
          </a:prstGeom>
        </p:spPr>
      </p:pic>
      <p:sp>
        <p:nvSpPr>
          <p:cNvPr id="6" name="TextBox 5">
            <a:extLst>
              <a:ext uri="{FF2B5EF4-FFF2-40B4-BE49-F238E27FC236}">
                <a16:creationId xmlns:a16="http://schemas.microsoft.com/office/drawing/2014/main" id="{577A9BC3-2BE4-41ED-8B41-166A48D0E737}"/>
              </a:ext>
            </a:extLst>
          </p:cNvPr>
          <p:cNvSpPr txBox="1"/>
          <p:nvPr/>
        </p:nvSpPr>
        <p:spPr>
          <a:xfrm>
            <a:off x="226142" y="5535560"/>
            <a:ext cx="1186876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As a result, from conducting this first Project it gave us an insight experience on how to organize financial data into income statements, balance sheets, ratios, horizontal and vertical analysis etc. While also having us understand the complexity of financial data and what they can show about a company.</a:t>
            </a:r>
          </a:p>
        </p:txBody>
      </p:sp>
    </p:spTree>
    <p:extLst>
      <p:ext uri="{BB962C8B-B14F-4D97-AF65-F5344CB8AC3E}">
        <p14:creationId xmlns:p14="http://schemas.microsoft.com/office/powerpoint/2010/main" val="2792436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D5F02-BD31-4FC0-B7D1-5A8F67D211BD}"/>
              </a:ext>
            </a:extLst>
          </p:cNvPr>
          <p:cNvSpPr>
            <a:spLocks noGrp="1"/>
          </p:cNvSpPr>
          <p:nvPr>
            <p:ph type="ctrTitle"/>
          </p:nvPr>
        </p:nvSpPr>
        <p:spPr>
          <a:xfrm>
            <a:off x="0" y="-268649"/>
            <a:ext cx="12192000" cy="666749"/>
          </a:xfrm>
        </p:spPr>
        <p:txBody>
          <a:bodyPr/>
          <a:lstStyle/>
          <a:p>
            <a:pPr algn="ctr"/>
            <a:r>
              <a:rPr lang="en-US" sz="2400" dirty="0"/>
              <a:t>Project Two - Inventory discrepancy by management</a:t>
            </a:r>
          </a:p>
        </p:txBody>
      </p:sp>
      <p:sp>
        <p:nvSpPr>
          <p:cNvPr id="3" name="Subtitle 2">
            <a:extLst>
              <a:ext uri="{FF2B5EF4-FFF2-40B4-BE49-F238E27FC236}">
                <a16:creationId xmlns:a16="http://schemas.microsoft.com/office/drawing/2014/main" id="{62637F9A-8C30-4790-AF32-B3A6F1A46A1D}"/>
              </a:ext>
            </a:extLst>
          </p:cNvPr>
          <p:cNvSpPr>
            <a:spLocks noGrp="1"/>
          </p:cNvSpPr>
          <p:nvPr>
            <p:ph type="subTitle" idx="1"/>
          </p:nvPr>
        </p:nvSpPr>
        <p:spPr>
          <a:xfrm>
            <a:off x="0" y="5022850"/>
            <a:ext cx="12192000" cy="1784349"/>
          </a:xfrm>
        </p:spPr>
        <p:txBody>
          <a:bodyPr numCol="2">
            <a:noAutofit/>
          </a:bodyPr>
          <a:lstStyle/>
          <a:p>
            <a:pPr marL="342900" indent="-342900">
              <a:buFont typeface="Arial" panose="020B0604020202020204" pitchFamily="34" charset="0"/>
              <a:buChar char="•"/>
            </a:pPr>
            <a:r>
              <a:rPr lang="en-US" sz="2000"/>
              <a:t>Starbucks management reports does not match the 10-k report cash flow (inventories)</a:t>
            </a:r>
          </a:p>
          <a:p>
            <a:pPr marL="285750" indent="-285750">
              <a:buFont typeface="Arial" panose="020B0604020202020204" pitchFamily="34" charset="0"/>
              <a:buChar char="•"/>
            </a:pPr>
            <a:r>
              <a:rPr lang="en-US" sz="2000"/>
              <a:t>This discrepancy shows management is hiding information from public, investors &amp; shareholders</a:t>
            </a:r>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r>
              <a:rPr lang="en-US" sz="2000"/>
              <a:t>Managements information is contradicting the 10-k report cash flow</a:t>
            </a:r>
          </a:p>
          <a:p>
            <a:pPr marL="285750" indent="-285750">
              <a:buFont typeface="Arial" panose="020B0604020202020204" pitchFamily="34" charset="0"/>
              <a:buChar char="•"/>
            </a:pPr>
            <a:r>
              <a:rPr lang="en-US" sz="2000"/>
              <a:t>This is misleading and should be investigated</a:t>
            </a:r>
          </a:p>
          <a:p>
            <a:pPr marL="285750" indent="-285750">
              <a:buFont typeface="Arial" panose="020B0604020202020204" pitchFamily="34" charset="0"/>
              <a:buChar char="•"/>
            </a:pPr>
            <a:endParaRPr lang="en-US" sz="2000"/>
          </a:p>
          <a:p>
            <a:endParaRPr lang="en-US" sz="2000"/>
          </a:p>
          <a:p>
            <a:endParaRPr lang="en-US" sz="2000"/>
          </a:p>
          <a:p>
            <a:endParaRPr lang="en-US" sz="2000"/>
          </a:p>
          <a:p>
            <a:pPr marL="285750" indent="-285750">
              <a:buFont typeface="Arial" panose="020B0604020202020204" pitchFamily="34" charset="0"/>
              <a:buChar char="•"/>
            </a:pPr>
            <a:endParaRPr lang="en-US" sz="2000"/>
          </a:p>
        </p:txBody>
      </p:sp>
      <p:pic>
        <p:nvPicPr>
          <p:cNvPr id="5" name="Picture 4">
            <a:extLst>
              <a:ext uri="{FF2B5EF4-FFF2-40B4-BE49-F238E27FC236}">
                <a16:creationId xmlns:a16="http://schemas.microsoft.com/office/drawing/2014/main" id="{17ABBC4A-E46D-424D-837B-E5DA5FA50D6D}"/>
              </a:ext>
            </a:extLst>
          </p:cNvPr>
          <p:cNvPicPr>
            <a:picLocks noChangeAspect="1"/>
          </p:cNvPicPr>
          <p:nvPr/>
        </p:nvPicPr>
        <p:blipFill>
          <a:blip r:embed="rId3"/>
          <a:stretch>
            <a:fillRect/>
          </a:stretch>
        </p:blipFill>
        <p:spPr>
          <a:xfrm>
            <a:off x="0" y="398100"/>
            <a:ext cx="8731250" cy="2871061"/>
          </a:xfrm>
          <a:prstGeom prst="rect">
            <a:avLst/>
          </a:prstGeom>
        </p:spPr>
      </p:pic>
      <p:pic>
        <p:nvPicPr>
          <p:cNvPr id="8" name="Picture 7">
            <a:extLst>
              <a:ext uri="{FF2B5EF4-FFF2-40B4-BE49-F238E27FC236}">
                <a16:creationId xmlns:a16="http://schemas.microsoft.com/office/drawing/2014/main" id="{F87B1464-1B76-4549-BEEB-0BAFD8EDC338}"/>
              </a:ext>
            </a:extLst>
          </p:cNvPr>
          <p:cNvPicPr>
            <a:picLocks noChangeAspect="1"/>
          </p:cNvPicPr>
          <p:nvPr/>
        </p:nvPicPr>
        <p:blipFill>
          <a:blip r:embed="rId4"/>
          <a:stretch>
            <a:fillRect/>
          </a:stretch>
        </p:blipFill>
        <p:spPr>
          <a:xfrm>
            <a:off x="0" y="3371850"/>
            <a:ext cx="8731250" cy="1445400"/>
          </a:xfrm>
          <a:prstGeom prst="rect">
            <a:avLst/>
          </a:prstGeom>
        </p:spPr>
      </p:pic>
      <p:sp>
        <p:nvSpPr>
          <p:cNvPr id="9" name="TextBox 8">
            <a:extLst>
              <a:ext uri="{FF2B5EF4-FFF2-40B4-BE49-F238E27FC236}">
                <a16:creationId xmlns:a16="http://schemas.microsoft.com/office/drawing/2014/main" id="{5EB9A209-38BE-47BF-BE91-C700452910FA}"/>
              </a:ext>
            </a:extLst>
          </p:cNvPr>
          <p:cNvSpPr txBox="1"/>
          <p:nvPr/>
        </p:nvSpPr>
        <p:spPr>
          <a:xfrm>
            <a:off x="8731250" y="3319522"/>
            <a:ext cx="3460750" cy="1323439"/>
          </a:xfrm>
          <a:prstGeom prst="rect">
            <a:avLst/>
          </a:prstGeom>
          <a:noFill/>
        </p:spPr>
        <p:txBody>
          <a:bodyPr wrap="square" rtlCol="0">
            <a:spAutoFit/>
          </a:bodyPr>
          <a:lstStyle/>
          <a:p>
            <a:pPr algn="ctr"/>
            <a:r>
              <a:rPr lang="en-US" sz="2000" b="1">
                <a:solidFill>
                  <a:srgbClr val="FFFF00"/>
                </a:solidFill>
              </a:rPr>
              <a:t>2019 Starbucks 10k report</a:t>
            </a:r>
          </a:p>
          <a:p>
            <a:pPr algn="ctr"/>
            <a:r>
              <a:rPr lang="en-US" sz="2000" b="1">
                <a:solidFill>
                  <a:srgbClr val="FFFF00"/>
                </a:solidFill>
              </a:rPr>
              <a:t>Management Inventory</a:t>
            </a:r>
          </a:p>
          <a:p>
            <a:pPr algn="ctr"/>
            <a:r>
              <a:rPr lang="en-US" sz="2000" b="1">
                <a:solidFill>
                  <a:srgbClr val="FFFF00"/>
                </a:solidFill>
                <a:highlight>
                  <a:srgbClr val="000080"/>
                </a:highlight>
              </a:rPr>
              <a:t>2018 Inventory = $41.5m</a:t>
            </a:r>
          </a:p>
          <a:p>
            <a:pPr algn="ctr"/>
            <a:r>
              <a:rPr lang="en-US" sz="2000" b="1">
                <a:solidFill>
                  <a:srgbClr val="FFFF00"/>
                </a:solidFill>
                <a:highlight>
                  <a:srgbClr val="000080"/>
                </a:highlight>
              </a:rPr>
              <a:t>2019 Inventory = $33.7m</a:t>
            </a:r>
          </a:p>
        </p:txBody>
      </p:sp>
      <p:cxnSp>
        <p:nvCxnSpPr>
          <p:cNvPr id="11" name="Straight Arrow Connector 10">
            <a:extLst>
              <a:ext uri="{FF2B5EF4-FFF2-40B4-BE49-F238E27FC236}">
                <a16:creationId xmlns:a16="http://schemas.microsoft.com/office/drawing/2014/main" id="{82DAEF16-CC1D-46D6-AA05-2BA2E406269D}"/>
              </a:ext>
            </a:extLst>
          </p:cNvPr>
          <p:cNvCxnSpPr>
            <a:cxnSpLocks/>
          </p:cNvCxnSpPr>
          <p:nvPr/>
        </p:nvCxnSpPr>
        <p:spPr>
          <a:xfrm flipV="1">
            <a:off x="5067300" y="3166250"/>
            <a:ext cx="3058047" cy="1350688"/>
          </a:xfrm>
          <a:prstGeom prst="straightConnector1">
            <a:avLst/>
          </a:prstGeom>
          <a:ln w="38100">
            <a:solidFill>
              <a:srgbClr val="FF0000"/>
            </a:solidFill>
            <a:prstDash val="sysDot"/>
            <a:headEnd type="triangle"/>
            <a:tailEnd type="triangle"/>
          </a:ln>
        </p:spPr>
        <p:style>
          <a:lnRef idx="3">
            <a:schemeClr val="dk1"/>
          </a:lnRef>
          <a:fillRef idx="0">
            <a:schemeClr val="dk1"/>
          </a:fillRef>
          <a:effectRef idx="2">
            <a:schemeClr val="dk1"/>
          </a:effectRef>
          <a:fontRef idx="minor">
            <a:schemeClr val="tx1"/>
          </a:fontRef>
        </p:style>
      </p:cxnSp>
      <p:cxnSp>
        <p:nvCxnSpPr>
          <p:cNvPr id="17" name="Straight Arrow Connector 16">
            <a:extLst>
              <a:ext uri="{FF2B5EF4-FFF2-40B4-BE49-F238E27FC236}">
                <a16:creationId xmlns:a16="http://schemas.microsoft.com/office/drawing/2014/main" id="{691C0362-CB1E-4F8D-9387-AB2F7E258484}"/>
              </a:ext>
            </a:extLst>
          </p:cNvPr>
          <p:cNvCxnSpPr>
            <a:cxnSpLocks/>
          </p:cNvCxnSpPr>
          <p:nvPr/>
        </p:nvCxnSpPr>
        <p:spPr>
          <a:xfrm flipV="1">
            <a:off x="6306070" y="3166249"/>
            <a:ext cx="717270" cy="1403016"/>
          </a:xfrm>
          <a:prstGeom prst="straightConnector1">
            <a:avLst/>
          </a:prstGeom>
          <a:ln w="38100">
            <a:solidFill>
              <a:srgbClr val="FF0000"/>
            </a:solidFill>
            <a:prstDash val="sysDot"/>
            <a:headEnd type="triangle"/>
            <a:tailEnd type="triangle"/>
          </a:ln>
        </p:spPr>
        <p:style>
          <a:lnRef idx="3">
            <a:schemeClr val="dk1"/>
          </a:lnRef>
          <a:fillRef idx="0">
            <a:schemeClr val="dk1"/>
          </a:fillRef>
          <a:effectRef idx="2">
            <a:schemeClr val="dk1"/>
          </a:effectRef>
          <a:fontRef idx="minor">
            <a:schemeClr val="tx1"/>
          </a:fontRef>
        </p:style>
      </p:cxnSp>
      <p:sp>
        <p:nvSpPr>
          <p:cNvPr id="22" name="Oval 21">
            <a:extLst>
              <a:ext uri="{FF2B5EF4-FFF2-40B4-BE49-F238E27FC236}">
                <a16:creationId xmlns:a16="http://schemas.microsoft.com/office/drawing/2014/main" id="{5DA8ACBF-09C6-4CCA-B774-978D5FCD57BD}"/>
              </a:ext>
            </a:extLst>
          </p:cNvPr>
          <p:cNvSpPr/>
          <p:nvPr/>
        </p:nvSpPr>
        <p:spPr>
          <a:xfrm>
            <a:off x="7052196" y="3012976"/>
            <a:ext cx="556952" cy="30654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8365CA8F-4986-4E15-BD60-89B223694EBC}"/>
              </a:ext>
            </a:extLst>
          </p:cNvPr>
          <p:cNvSpPr/>
          <p:nvPr/>
        </p:nvSpPr>
        <p:spPr>
          <a:xfrm>
            <a:off x="8138970" y="3012975"/>
            <a:ext cx="556952" cy="30654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84270FA5-29F5-4A7A-B480-FDD810AC1DA2}"/>
              </a:ext>
            </a:extLst>
          </p:cNvPr>
          <p:cNvSpPr/>
          <p:nvPr/>
        </p:nvSpPr>
        <p:spPr>
          <a:xfrm>
            <a:off x="6027594" y="4466465"/>
            <a:ext cx="556952" cy="30654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2DFEBA21-8E6D-47D4-A7F2-7EBFED34B262}"/>
              </a:ext>
            </a:extLst>
          </p:cNvPr>
          <p:cNvSpPr/>
          <p:nvPr/>
        </p:nvSpPr>
        <p:spPr>
          <a:xfrm>
            <a:off x="4775201" y="4466465"/>
            <a:ext cx="556952" cy="30654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75FD9441-5575-4D50-9900-7FFD89CCC3B5}"/>
              </a:ext>
            </a:extLst>
          </p:cNvPr>
          <p:cNvSpPr txBox="1"/>
          <p:nvPr/>
        </p:nvSpPr>
        <p:spPr>
          <a:xfrm>
            <a:off x="8731250" y="1431369"/>
            <a:ext cx="3460750" cy="1015663"/>
          </a:xfrm>
          <a:prstGeom prst="rect">
            <a:avLst/>
          </a:prstGeom>
          <a:noFill/>
        </p:spPr>
        <p:txBody>
          <a:bodyPr wrap="square" rtlCol="0">
            <a:spAutoFit/>
          </a:bodyPr>
          <a:lstStyle/>
          <a:p>
            <a:pPr algn="ctr"/>
            <a:r>
              <a:rPr lang="en-US" sz="2000" b="1" dirty="0">
                <a:solidFill>
                  <a:srgbClr val="FFFF00"/>
                </a:solidFill>
              </a:rPr>
              <a:t>Project Two Cash Flow</a:t>
            </a:r>
          </a:p>
          <a:p>
            <a:pPr algn="ctr"/>
            <a:r>
              <a:rPr lang="en-US" sz="2000" b="1" dirty="0">
                <a:solidFill>
                  <a:srgbClr val="FFFF00"/>
                </a:solidFill>
                <a:highlight>
                  <a:srgbClr val="000080"/>
                </a:highlight>
              </a:rPr>
              <a:t>2018 Inventory = 41.2m</a:t>
            </a:r>
          </a:p>
          <a:p>
            <a:pPr algn="ctr"/>
            <a:r>
              <a:rPr lang="en-US" sz="2000" b="1" dirty="0">
                <a:solidFill>
                  <a:srgbClr val="FFFF00"/>
                </a:solidFill>
                <a:highlight>
                  <a:srgbClr val="000080"/>
                </a:highlight>
              </a:rPr>
              <a:t>2019 Inventory = 173.0m</a:t>
            </a:r>
          </a:p>
        </p:txBody>
      </p:sp>
      <p:sp>
        <p:nvSpPr>
          <p:cNvPr id="4" name="TextBox 3">
            <a:extLst>
              <a:ext uri="{FF2B5EF4-FFF2-40B4-BE49-F238E27FC236}">
                <a16:creationId xmlns:a16="http://schemas.microsoft.com/office/drawing/2014/main" id="{EC6EE9A4-149C-4449-ABC0-DD727025395C}"/>
              </a:ext>
            </a:extLst>
          </p:cNvPr>
          <p:cNvSpPr txBox="1"/>
          <p:nvPr/>
        </p:nvSpPr>
        <p:spPr>
          <a:xfrm>
            <a:off x="3659559" y="3417335"/>
            <a:ext cx="1104790" cy="369332"/>
          </a:xfrm>
          <a:prstGeom prst="rect">
            <a:avLst/>
          </a:prstGeom>
          <a:noFill/>
        </p:spPr>
        <p:txBody>
          <a:bodyPr wrap="none" rtlCol="0">
            <a:spAutoFit/>
          </a:bodyPr>
          <a:lstStyle/>
          <a:p>
            <a:r>
              <a:rPr lang="en-US">
                <a:solidFill>
                  <a:schemeClr val="bg1"/>
                </a:solidFill>
                <a:highlight>
                  <a:srgbClr val="FFFF00"/>
                </a:highlight>
              </a:rPr>
              <a:t>Page 53</a:t>
            </a:r>
          </a:p>
        </p:txBody>
      </p:sp>
    </p:spTree>
    <p:extLst>
      <p:ext uri="{BB962C8B-B14F-4D97-AF65-F5344CB8AC3E}">
        <p14:creationId xmlns:p14="http://schemas.microsoft.com/office/powerpoint/2010/main" val="965620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D5F02-BD31-4FC0-B7D1-5A8F67D211BD}"/>
              </a:ext>
            </a:extLst>
          </p:cNvPr>
          <p:cNvSpPr>
            <a:spLocks noGrp="1"/>
          </p:cNvSpPr>
          <p:nvPr>
            <p:ph type="ctrTitle"/>
          </p:nvPr>
        </p:nvSpPr>
        <p:spPr>
          <a:xfrm>
            <a:off x="391715" y="585067"/>
            <a:ext cx="3575737" cy="1332688"/>
          </a:xfrm>
        </p:spPr>
        <p:txBody>
          <a:bodyPr vert="horz" lIns="91440" tIns="45720" rIns="91440" bIns="45720" rtlCol="0" anchor="b">
            <a:normAutofit/>
          </a:bodyPr>
          <a:lstStyle/>
          <a:p>
            <a:pPr algn="ctr"/>
            <a:r>
              <a:rPr lang="en-US" sz="3000" dirty="0">
                <a:solidFill>
                  <a:srgbClr val="FFFFFF"/>
                </a:solidFill>
              </a:rPr>
              <a:t>Project Two</a:t>
            </a:r>
            <a:br>
              <a:rPr lang="en-US" sz="3000" dirty="0">
                <a:solidFill>
                  <a:srgbClr val="FFFFFF"/>
                </a:solidFill>
              </a:rPr>
            </a:br>
            <a:endParaRPr lang="en-US" sz="3000" dirty="0">
              <a:solidFill>
                <a:srgbClr val="FFFFFF"/>
              </a:solidFill>
            </a:endParaRPr>
          </a:p>
        </p:txBody>
      </p:sp>
      <p:pic>
        <p:nvPicPr>
          <p:cNvPr id="4" name="Picture 3" descr="A picture containing table, cup, indoor, coffee&#10;&#10;Description automatically generated">
            <a:extLst>
              <a:ext uri="{FF2B5EF4-FFF2-40B4-BE49-F238E27FC236}">
                <a16:creationId xmlns:a16="http://schemas.microsoft.com/office/drawing/2014/main" id="{9A17539E-822A-3C4D-9E98-DF14D6018B77}"/>
              </a:ext>
            </a:extLst>
          </p:cNvPr>
          <p:cNvPicPr>
            <a:picLocks noChangeAspect="1"/>
          </p:cNvPicPr>
          <p:nvPr/>
        </p:nvPicPr>
        <p:blipFill rotWithShape="1">
          <a:blip r:embed="rId3"/>
          <a:srcRect l="465" t="878" r="465" b="1148"/>
          <a:stretch/>
        </p:blipFill>
        <p:spPr>
          <a:xfrm>
            <a:off x="4631160" y="-1917"/>
            <a:ext cx="7559568" cy="6858000"/>
          </a:xfrm>
          <a:prstGeom prst="roundRect">
            <a:avLst>
              <a:gd name="adj" fmla="val 3876"/>
            </a:avLst>
          </a:prstGeom>
          <a:ln>
            <a:solidFill>
              <a:schemeClr val="accent1"/>
            </a:solidFill>
          </a:ln>
          <a:effectLst/>
        </p:spPr>
      </p:pic>
      <p:graphicFrame>
        <p:nvGraphicFramePr>
          <p:cNvPr id="6" name="Table 6">
            <a:extLst>
              <a:ext uri="{FF2B5EF4-FFF2-40B4-BE49-F238E27FC236}">
                <a16:creationId xmlns:a16="http://schemas.microsoft.com/office/drawing/2014/main" id="{D5D8C03E-0842-4341-8964-CBCB55ED04E0}"/>
              </a:ext>
            </a:extLst>
          </p:cNvPr>
          <p:cNvGraphicFramePr>
            <a:graphicFrameLocks noGrp="1"/>
          </p:cNvGraphicFramePr>
          <p:nvPr>
            <p:extLst>
              <p:ext uri="{D42A27DB-BD31-4B8C-83A1-F6EECF244321}">
                <p14:modId xmlns:p14="http://schemas.microsoft.com/office/powerpoint/2010/main" val="3065546140"/>
              </p:ext>
            </p:extLst>
          </p:nvPr>
        </p:nvGraphicFramePr>
        <p:xfrm>
          <a:off x="4637004" y="2426565"/>
          <a:ext cx="7550423" cy="3850640"/>
        </p:xfrm>
        <a:graphic>
          <a:graphicData uri="http://schemas.openxmlformats.org/drawingml/2006/table">
            <a:tbl>
              <a:tblPr firstRow="1" bandRow="1">
                <a:tableStyleId>{BDBED569-4797-4DF1-A0F4-6AAB3CD982D8}</a:tableStyleId>
              </a:tblPr>
              <a:tblGrid>
                <a:gridCol w="2528142">
                  <a:extLst>
                    <a:ext uri="{9D8B030D-6E8A-4147-A177-3AD203B41FA5}">
                      <a16:colId xmlns:a16="http://schemas.microsoft.com/office/drawing/2014/main" val="2173557508"/>
                    </a:ext>
                  </a:extLst>
                </a:gridCol>
                <a:gridCol w="1247069">
                  <a:extLst>
                    <a:ext uri="{9D8B030D-6E8A-4147-A177-3AD203B41FA5}">
                      <a16:colId xmlns:a16="http://schemas.microsoft.com/office/drawing/2014/main" val="2331275001"/>
                    </a:ext>
                  </a:extLst>
                </a:gridCol>
                <a:gridCol w="1887606">
                  <a:extLst>
                    <a:ext uri="{9D8B030D-6E8A-4147-A177-3AD203B41FA5}">
                      <a16:colId xmlns:a16="http://schemas.microsoft.com/office/drawing/2014/main" val="3255619356"/>
                    </a:ext>
                  </a:extLst>
                </a:gridCol>
                <a:gridCol w="1887606">
                  <a:extLst>
                    <a:ext uri="{9D8B030D-6E8A-4147-A177-3AD203B41FA5}">
                      <a16:colId xmlns:a16="http://schemas.microsoft.com/office/drawing/2014/main" val="3023069727"/>
                    </a:ext>
                  </a:extLst>
                </a:gridCol>
              </a:tblGrid>
              <a:tr h="0">
                <a:tc gridSpan="4">
                  <a:txBody>
                    <a:bodyPr/>
                    <a:lstStyle/>
                    <a:p>
                      <a:pPr algn="ctr"/>
                      <a:r>
                        <a:rPr lang="en-US" b="1" cap="none" spc="0" dirty="0">
                          <a:ln/>
                          <a:solidFill>
                            <a:schemeClr val="bg1"/>
                          </a:solidFill>
                          <a:effectLst/>
                        </a:rPr>
                        <a:t>Statement of </a:t>
                      </a:r>
                      <a:r>
                        <a:rPr lang="en-US" b="1" cap="none" spc="0">
                          <a:ln/>
                          <a:solidFill>
                            <a:schemeClr val="bg1"/>
                          </a:solidFill>
                          <a:effectLst/>
                        </a:rPr>
                        <a:t>Cash flow</a:t>
                      </a:r>
                      <a:endParaRPr lang="en-US" b="1" cap="none" spc="0" dirty="0">
                        <a:ln/>
                        <a:solidFill>
                          <a:schemeClr val="bg1"/>
                        </a:solidFill>
                        <a:effectLst/>
                      </a:endParaRPr>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57197917"/>
                  </a:ext>
                </a:extLst>
              </a:tr>
              <a:tr h="370840">
                <a:tc>
                  <a:txBody>
                    <a:bodyPr/>
                    <a:lstStyle/>
                    <a:p>
                      <a:pPr algn="ctr"/>
                      <a:r>
                        <a:rPr lang="en-US" b="1" cap="none" spc="0">
                          <a:ln/>
                          <a:solidFill>
                            <a:schemeClr val="bg1"/>
                          </a:solidFill>
                          <a:effectLst/>
                        </a:rPr>
                        <a:t>Years</a:t>
                      </a:r>
                    </a:p>
                  </a:txBody>
                  <a:tcPr/>
                </a:tc>
                <a:tc>
                  <a:txBody>
                    <a:bodyPr/>
                    <a:lstStyle/>
                    <a:p>
                      <a:pPr algn="ctr"/>
                      <a:r>
                        <a:rPr lang="en-US" b="1" cap="none" spc="0">
                          <a:ln/>
                          <a:solidFill>
                            <a:schemeClr val="bg1"/>
                          </a:solidFill>
                          <a:effectLst/>
                        </a:rPr>
                        <a:t>2017</a:t>
                      </a:r>
                    </a:p>
                  </a:txBody>
                  <a:tcPr/>
                </a:tc>
                <a:tc>
                  <a:txBody>
                    <a:bodyPr/>
                    <a:lstStyle/>
                    <a:p>
                      <a:pPr algn="ctr"/>
                      <a:r>
                        <a:rPr lang="en-US" b="1" cap="none" spc="0">
                          <a:ln/>
                          <a:solidFill>
                            <a:schemeClr val="bg1"/>
                          </a:solidFill>
                          <a:effectLst/>
                        </a:rPr>
                        <a:t>2018</a:t>
                      </a:r>
                    </a:p>
                  </a:txBody>
                  <a:tcPr/>
                </a:tc>
                <a:tc>
                  <a:txBody>
                    <a:bodyPr/>
                    <a:lstStyle/>
                    <a:p>
                      <a:pPr algn="ctr"/>
                      <a:r>
                        <a:rPr lang="en-US" b="1" cap="none" spc="0">
                          <a:ln/>
                          <a:solidFill>
                            <a:schemeClr val="bg1"/>
                          </a:solidFill>
                          <a:effectLst/>
                        </a:rPr>
                        <a:t>2019</a:t>
                      </a:r>
                    </a:p>
                  </a:txBody>
                  <a:tcPr/>
                </a:tc>
                <a:extLst>
                  <a:ext uri="{0D108BD9-81ED-4DB2-BD59-A6C34878D82A}">
                    <a16:rowId xmlns:a16="http://schemas.microsoft.com/office/drawing/2014/main" val="2311064213"/>
                  </a:ext>
                </a:extLst>
              </a:tr>
              <a:tr h="370840">
                <a:tc>
                  <a:txBody>
                    <a:bodyPr/>
                    <a:lstStyle/>
                    <a:p>
                      <a:pPr fontAlgn="b"/>
                      <a:r>
                        <a:rPr lang="en-US" sz="1800" b="1" cap="none" spc="0">
                          <a:ln/>
                          <a:solidFill>
                            <a:schemeClr val="bg1"/>
                          </a:solidFill>
                          <a:effectLst/>
                        </a:rPr>
                        <a:t>Depreciation and amortization  </a:t>
                      </a:r>
                    </a:p>
                    <a:p>
                      <a:endParaRPr lang="en-US" b="1" cap="none" spc="0">
                        <a:ln/>
                        <a:solidFill>
                          <a:schemeClr val="bg1"/>
                        </a:solidFill>
                        <a:effectLst/>
                      </a:endParaRPr>
                    </a:p>
                  </a:txBody>
                  <a:tcPr/>
                </a:tc>
                <a:tc>
                  <a:txBody>
                    <a:bodyPr/>
                    <a:lstStyle/>
                    <a:p>
                      <a:r>
                        <a:rPr lang="en-US" b="1" cap="none" spc="0">
                          <a:ln/>
                          <a:solidFill>
                            <a:schemeClr val="bg1"/>
                          </a:solidFill>
                          <a:effectLst/>
                        </a:rPr>
                        <a:t>1067.10</a:t>
                      </a:r>
                    </a:p>
                  </a:txBody>
                  <a:tcPr/>
                </a:tc>
                <a:tc>
                  <a:txBody>
                    <a:bodyPr/>
                    <a:lstStyle/>
                    <a:p>
                      <a:r>
                        <a:rPr lang="en-US" b="1" cap="none" spc="0">
                          <a:ln/>
                          <a:solidFill>
                            <a:schemeClr val="bg1"/>
                          </a:solidFill>
                          <a:effectLst/>
                        </a:rPr>
                        <a:t>1305.9</a:t>
                      </a:r>
                    </a:p>
                  </a:txBody>
                  <a:tcPr/>
                </a:tc>
                <a:tc>
                  <a:txBody>
                    <a:bodyPr/>
                    <a:lstStyle/>
                    <a:p>
                      <a:r>
                        <a:rPr lang="en-US" b="1" cap="none" spc="0">
                          <a:ln/>
                          <a:solidFill>
                            <a:schemeClr val="bg1"/>
                          </a:solidFill>
                          <a:effectLst/>
                        </a:rPr>
                        <a:t>1,449.30</a:t>
                      </a:r>
                    </a:p>
                  </a:txBody>
                  <a:tcPr/>
                </a:tc>
                <a:extLst>
                  <a:ext uri="{0D108BD9-81ED-4DB2-BD59-A6C34878D82A}">
                    <a16:rowId xmlns:a16="http://schemas.microsoft.com/office/drawing/2014/main" val="1778579512"/>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cap="none" spc="0">
                          <a:ln/>
                          <a:solidFill>
                            <a:schemeClr val="bg1"/>
                          </a:solidFill>
                          <a:effectLst/>
                        </a:rPr>
                        <a:t>Account receivable</a:t>
                      </a:r>
                    </a:p>
                    <a:p>
                      <a:endParaRPr lang="en-US" b="1" cap="none" spc="0">
                        <a:ln/>
                        <a:solidFill>
                          <a:schemeClr val="bg1"/>
                        </a:solidFill>
                        <a:effectLst/>
                      </a:endParaRPr>
                    </a:p>
                  </a:txBody>
                  <a:tcPr/>
                </a:tc>
                <a:tc>
                  <a:txBody>
                    <a:bodyPr/>
                    <a:lstStyle/>
                    <a:p>
                      <a:r>
                        <a:rPr lang="en-US" b="1" cap="none" spc="0">
                          <a:ln/>
                          <a:solidFill>
                            <a:schemeClr val="bg1"/>
                          </a:solidFill>
                          <a:effectLst/>
                        </a:rPr>
                        <a:t>-96.5</a:t>
                      </a:r>
                    </a:p>
                  </a:txBody>
                  <a:tcPr/>
                </a:tc>
                <a:tc>
                  <a:txBody>
                    <a:bodyPr/>
                    <a:lstStyle/>
                    <a:p>
                      <a:r>
                        <a:rPr lang="en-US" b="1" cap="none" spc="0">
                          <a:ln/>
                          <a:solidFill>
                            <a:schemeClr val="bg1"/>
                          </a:solidFill>
                          <a:effectLst/>
                        </a:rPr>
                        <a:t>131</a:t>
                      </a:r>
                    </a:p>
                  </a:txBody>
                  <a:tcPr/>
                </a:tc>
                <a:tc>
                  <a:txBody>
                    <a:bodyPr/>
                    <a:lstStyle/>
                    <a:p>
                      <a:r>
                        <a:rPr lang="en-US" b="1" cap="none" spc="0">
                          <a:ln/>
                          <a:solidFill>
                            <a:schemeClr val="bg1"/>
                          </a:solidFill>
                          <a:effectLst/>
                        </a:rPr>
                        <a:t>-197.7</a:t>
                      </a:r>
                    </a:p>
                  </a:txBody>
                  <a:tcPr/>
                </a:tc>
                <a:extLst>
                  <a:ext uri="{0D108BD9-81ED-4DB2-BD59-A6C34878D82A}">
                    <a16:rowId xmlns:a16="http://schemas.microsoft.com/office/drawing/2014/main" val="344214113"/>
                  </a:ext>
                </a:extLst>
              </a:tr>
              <a:tr h="370840">
                <a:tc>
                  <a:txBody>
                    <a:bodyPr/>
                    <a:lstStyle/>
                    <a:p>
                      <a:r>
                        <a:rPr lang="en-US" sz="1800" b="1" cap="none" spc="0">
                          <a:ln/>
                          <a:solidFill>
                            <a:schemeClr val="bg1"/>
                          </a:solidFill>
                          <a:effectLst/>
                        </a:rPr>
                        <a:t>Inventories</a:t>
                      </a:r>
                      <a:endParaRPr lang="en-US" b="1" cap="none" spc="0">
                        <a:ln/>
                        <a:solidFill>
                          <a:schemeClr val="bg1"/>
                        </a:solidFill>
                        <a:effectLst/>
                      </a:endParaRPr>
                    </a:p>
                  </a:txBody>
                  <a:tcPr/>
                </a:tc>
                <a:tc>
                  <a:txBody>
                    <a:bodyPr/>
                    <a:lstStyle/>
                    <a:p>
                      <a:r>
                        <a:rPr lang="en-US" b="1" cap="none" spc="0">
                          <a:ln/>
                          <a:solidFill>
                            <a:schemeClr val="bg1"/>
                          </a:solidFill>
                          <a:effectLst/>
                        </a:rPr>
                        <a:t>14</a:t>
                      </a:r>
                    </a:p>
                  </a:txBody>
                  <a:tcPr/>
                </a:tc>
                <a:tc>
                  <a:txBody>
                    <a:bodyPr/>
                    <a:lstStyle/>
                    <a:p>
                      <a:r>
                        <a:rPr lang="en-US" b="1" cap="none" spc="0">
                          <a:ln/>
                          <a:solidFill>
                            <a:schemeClr val="bg1"/>
                          </a:solidFill>
                          <a:effectLst/>
                        </a:rPr>
                        <a:t>-41.2</a:t>
                      </a:r>
                    </a:p>
                  </a:txBody>
                  <a:tcPr/>
                </a:tc>
                <a:tc>
                  <a:txBody>
                    <a:bodyPr/>
                    <a:lstStyle/>
                    <a:p>
                      <a:r>
                        <a:rPr lang="en-US" b="1" cap="none" spc="0">
                          <a:ln/>
                          <a:solidFill>
                            <a:schemeClr val="bg1"/>
                          </a:solidFill>
                          <a:effectLst/>
                        </a:rPr>
                        <a:t>-173</a:t>
                      </a:r>
                    </a:p>
                  </a:txBody>
                  <a:tcPr/>
                </a:tc>
                <a:extLst>
                  <a:ext uri="{0D108BD9-81ED-4DB2-BD59-A6C34878D82A}">
                    <a16:rowId xmlns:a16="http://schemas.microsoft.com/office/drawing/2014/main" val="41319683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cap="none" spc="0">
                          <a:ln/>
                          <a:solidFill>
                            <a:schemeClr val="bg1"/>
                          </a:solidFill>
                          <a:effectLst/>
                        </a:rPr>
                        <a:t>Net cash provided by operating activities</a:t>
                      </a:r>
                    </a:p>
                    <a:p>
                      <a:endParaRPr lang="en-US" b="1" cap="none" spc="0">
                        <a:ln/>
                        <a:solidFill>
                          <a:schemeClr val="bg1"/>
                        </a:solidFill>
                        <a:effectLst/>
                      </a:endParaRPr>
                    </a:p>
                  </a:txBody>
                  <a:tcPr/>
                </a:tc>
                <a:tc>
                  <a:txBody>
                    <a:bodyPr/>
                    <a:lstStyle/>
                    <a:p>
                      <a:r>
                        <a:rPr lang="en-US" b="1" cap="none" spc="0" dirty="0">
                          <a:ln/>
                          <a:solidFill>
                            <a:schemeClr val="bg1"/>
                          </a:solidFill>
                          <a:effectLst/>
                        </a:rPr>
                        <a:t>4,254.80</a:t>
                      </a:r>
                    </a:p>
                  </a:txBody>
                  <a:tcPr/>
                </a:tc>
                <a:tc>
                  <a:txBody>
                    <a:bodyPr/>
                    <a:lstStyle/>
                    <a:p>
                      <a:r>
                        <a:rPr lang="en-US" b="1" cap="none" spc="0">
                          <a:ln/>
                          <a:solidFill>
                            <a:schemeClr val="bg1"/>
                          </a:solidFill>
                          <a:effectLst/>
                        </a:rPr>
                        <a:t>11,937.80</a:t>
                      </a:r>
                    </a:p>
                  </a:txBody>
                  <a:tcPr/>
                </a:tc>
                <a:tc>
                  <a:txBody>
                    <a:bodyPr/>
                    <a:lstStyle/>
                    <a:p>
                      <a:r>
                        <a:rPr lang="en-US" b="1" cap="none" spc="0" dirty="0">
                          <a:ln/>
                          <a:solidFill>
                            <a:schemeClr val="bg1"/>
                          </a:solidFill>
                          <a:effectLst/>
                        </a:rPr>
                        <a:t>5,047</a:t>
                      </a:r>
                    </a:p>
                  </a:txBody>
                  <a:tcPr/>
                </a:tc>
                <a:extLst>
                  <a:ext uri="{0D108BD9-81ED-4DB2-BD59-A6C34878D82A}">
                    <a16:rowId xmlns:a16="http://schemas.microsoft.com/office/drawing/2014/main" val="1183529158"/>
                  </a:ext>
                </a:extLst>
              </a:tr>
            </a:tbl>
          </a:graphicData>
        </a:graphic>
      </p:graphicFrame>
      <p:sp>
        <p:nvSpPr>
          <p:cNvPr id="9" name="TextBox 8">
            <a:extLst>
              <a:ext uri="{FF2B5EF4-FFF2-40B4-BE49-F238E27FC236}">
                <a16:creationId xmlns:a16="http://schemas.microsoft.com/office/drawing/2014/main" id="{D7658BB4-73FB-4089-B59E-2689A6AB4996}"/>
              </a:ext>
            </a:extLst>
          </p:cNvPr>
          <p:cNvSpPr txBox="1"/>
          <p:nvPr/>
        </p:nvSpPr>
        <p:spPr>
          <a:xfrm>
            <a:off x="5130131" y="2"/>
            <a:ext cx="5952131" cy="830997"/>
          </a:xfrm>
          <a:prstGeom prst="rect">
            <a:avLst/>
          </a:prstGeom>
          <a:noFill/>
        </p:spPr>
        <p:txBody>
          <a:bodyPr wrap="square" rtlCol="0">
            <a:spAutoFit/>
          </a:bodyPr>
          <a:lstStyle/>
          <a:p>
            <a:pPr algn="ctr"/>
            <a:r>
              <a:rPr lang="en-US" sz="2400" b="1" dirty="0">
                <a:solidFill>
                  <a:schemeClr val="bg1"/>
                </a:solidFill>
              </a:rPr>
              <a:t> Cash Flow Operating Activities are inconsistent  by Management </a:t>
            </a:r>
          </a:p>
        </p:txBody>
      </p:sp>
      <p:sp>
        <p:nvSpPr>
          <p:cNvPr id="11" name="TextBox 10">
            <a:extLst>
              <a:ext uri="{FF2B5EF4-FFF2-40B4-BE49-F238E27FC236}">
                <a16:creationId xmlns:a16="http://schemas.microsoft.com/office/drawing/2014/main" id="{E4CA19BF-A1F7-46E9-96E6-8A5CF57C2CDD}"/>
              </a:ext>
            </a:extLst>
          </p:cNvPr>
          <p:cNvSpPr txBox="1"/>
          <p:nvPr/>
        </p:nvSpPr>
        <p:spPr>
          <a:xfrm>
            <a:off x="4821093" y="1734425"/>
            <a:ext cx="3887477" cy="461665"/>
          </a:xfrm>
          <a:prstGeom prst="rect">
            <a:avLst/>
          </a:prstGeom>
          <a:noFill/>
        </p:spPr>
        <p:txBody>
          <a:bodyPr wrap="square" rtlCol="0">
            <a:spAutoFit/>
          </a:bodyPr>
          <a:lstStyle/>
          <a:p>
            <a:pPr algn="ctr"/>
            <a:r>
              <a:rPr lang="en-US" sz="2400" b="1">
                <a:solidFill>
                  <a:schemeClr val="bg1"/>
                </a:solidFill>
              </a:rPr>
              <a:t>Financial Statement</a:t>
            </a:r>
          </a:p>
        </p:txBody>
      </p:sp>
      <p:sp>
        <p:nvSpPr>
          <p:cNvPr id="10" name="TextBox 9">
            <a:extLst>
              <a:ext uri="{FF2B5EF4-FFF2-40B4-BE49-F238E27FC236}">
                <a16:creationId xmlns:a16="http://schemas.microsoft.com/office/drawing/2014/main" id="{4128FD75-F6CC-F04E-8415-FDB877768C44}"/>
              </a:ext>
            </a:extLst>
          </p:cNvPr>
          <p:cNvSpPr txBox="1"/>
          <p:nvPr/>
        </p:nvSpPr>
        <p:spPr>
          <a:xfrm>
            <a:off x="391716" y="5451527"/>
            <a:ext cx="3910512" cy="1200329"/>
          </a:xfrm>
          <a:prstGeom prst="rect">
            <a:avLst/>
          </a:prstGeom>
          <a:noFill/>
        </p:spPr>
        <p:txBody>
          <a:bodyPr wrap="square">
            <a:spAutoFit/>
          </a:bodyPr>
          <a:lstStyle/>
          <a:p>
            <a:r>
              <a:rPr lang="en-US" b="0" i="0" u="none" strike="noStrike">
                <a:solidFill>
                  <a:srgbClr val="575757"/>
                </a:solidFill>
                <a:effectLst/>
                <a:latin typeface="rooney-web"/>
              </a:rPr>
              <a:t>Cash flows from operating activities reports the cash inflows and outflows from a company's day-to-day operations. </a:t>
            </a:r>
            <a:endParaRPr lang="en-US"/>
          </a:p>
        </p:txBody>
      </p:sp>
      <p:sp>
        <p:nvSpPr>
          <p:cNvPr id="12" name="TextBox 11">
            <a:extLst>
              <a:ext uri="{FF2B5EF4-FFF2-40B4-BE49-F238E27FC236}">
                <a16:creationId xmlns:a16="http://schemas.microsoft.com/office/drawing/2014/main" id="{D9D13E2B-D422-924B-8939-4A4C871C443D}"/>
              </a:ext>
            </a:extLst>
          </p:cNvPr>
          <p:cNvSpPr txBox="1"/>
          <p:nvPr/>
        </p:nvSpPr>
        <p:spPr>
          <a:xfrm>
            <a:off x="146115" y="3578358"/>
            <a:ext cx="4279726" cy="1200329"/>
          </a:xfrm>
          <a:prstGeom prst="rect">
            <a:avLst/>
          </a:prstGeom>
          <a:noFill/>
        </p:spPr>
        <p:txBody>
          <a:bodyPr wrap="square">
            <a:spAutoFit/>
          </a:bodyPr>
          <a:lstStyle/>
          <a:p>
            <a:r>
              <a:rPr lang="en-US" b="1" u="sng" dirty="0"/>
              <a:t>2018</a:t>
            </a:r>
          </a:p>
          <a:p>
            <a:r>
              <a:rPr lang="en-US" dirty="0"/>
              <a:t>Cash flows from operations were $11.9 billion in fiscal 2018 compared to</a:t>
            </a:r>
            <a:r>
              <a:rPr lang="en-US" b="1" dirty="0"/>
              <a:t> $4.3</a:t>
            </a:r>
            <a:r>
              <a:rPr lang="en-US" dirty="0"/>
              <a:t> billion in fiscal </a:t>
            </a:r>
            <a:r>
              <a:rPr lang="en-US" b="1" dirty="0"/>
              <a:t>2017</a:t>
            </a:r>
            <a:r>
              <a:rPr lang="en-US" dirty="0"/>
              <a:t>. </a:t>
            </a:r>
          </a:p>
        </p:txBody>
      </p:sp>
      <p:sp>
        <p:nvSpPr>
          <p:cNvPr id="13" name="TextBox 12">
            <a:extLst>
              <a:ext uri="{FF2B5EF4-FFF2-40B4-BE49-F238E27FC236}">
                <a16:creationId xmlns:a16="http://schemas.microsoft.com/office/drawing/2014/main" id="{BAAA51D7-D9F6-FE41-837E-6C3FC6855CFC}"/>
              </a:ext>
            </a:extLst>
          </p:cNvPr>
          <p:cNvSpPr txBox="1"/>
          <p:nvPr/>
        </p:nvSpPr>
        <p:spPr>
          <a:xfrm>
            <a:off x="146115" y="1917755"/>
            <a:ext cx="4340203" cy="1508105"/>
          </a:xfrm>
          <a:prstGeom prst="rect">
            <a:avLst/>
          </a:prstGeom>
          <a:noFill/>
        </p:spPr>
        <p:txBody>
          <a:bodyPr wrap="square">
            <a:spAutoFit/>
          </a:bodyPr>
          <a:lstStyle/>
          <a:p>
            <a:r>
              <a:rPr lang="en-US" sz="2000" b="1" dirty="0">
                <a:ln w="0"/>
                <a:effectLst>
                  <a:outerShdw blurRad="38100" dist="19050" dir="2700000" algn="tl" rotWithShape="0">
                    <a:schemeClr val="dk1">
                      <a:alpha val="40000"/>
                    </a:schemeClr>
                  </a:outerShdw>
                </a:effectLst>
              </a:rPr>
              <a:t>Management Discussion:</a:t>
            </a:r>
          </a:p>
          <a:p>
            <a:endParaRPr lang="en-US" dirty="0"/>
          </a:p>
          <a:p>
            <a:r>
              <a:rPr lang="en-US" b="1" u="sng" dirty="0"/>
              <a:t>2017</a:t>
            </a:r>
          </a:p>
          <a:p>
            <a:r>
              <a:rPr lang="en-US" dirty="0"/>
              <a:t>Cash flows from operations were </a:t>
            </a:r>
            <a:r>
              <a:rPr lang="en-US" b="1" dirty="0"/>
              <a:t>$4.2</a:t>
            </a:r>
            <a:r>
              <a:rPr lang="en-US" dirty="0"/>
              <a:t> billion in fiscal </a:t>
            </a:r>
            <a:r>
              <a:rPr lang="en-US" b="1" dirty="0"/>
              <a:t>2017</a:t>
            </a:r>
          </a:p>
        </p:txBody>
      </p:sp>
    </p:spTree>
    <p:extLst>
      <p:ext uri="{BB962C8B-B14F-4D97-AF65-F5344CB8AC3E}">
        <p14:creationId xmlns:p14="http://schemas.microsoft.com/office/powerpoint/2010/main" val="1120585478"/>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2637F9A-8C30-4790-AF32-B3A6F1A46A1D}"/>
              </a:ext>
            </a:extLst>
          </p:cNvPr>
          <p:cNvSpPr>
            <a:spLocks noGrp="1"/>
          </p:cNvSpPr>
          <p:nvPr>
            <p:ph type="subTitle" idx="1"/>
          </p:nvPr>
        </p:nvSpPr>
        <p:spPr>
          <a:xfrm>
            <a:off x="0" y="5022850"/>
            <a:ext cx="12192000" cy="1784349"/>
          </a:xfrm>
        </p:spPr>
        <p:txBody>
          <a:bodyPr numCol="2">
            <a:noAutofit/>
          </a:bodyPr>
          <a:lstStyle/>
          <a:p>
            <a:pPr marL="342900" indent="-342900">
              <a:buFont typeface="Arial" panose="020B0604020202020204" pitchFamily="34" charset="0"/>
              <a:buChar char="•"/>
            </a:pPr>
            <a:r>
              <a:rPr lang="en-US" sz="2000"/>
              <a:t>This What-IF scenario simulates the theft of coffee (CPG) by 20% of the original stock</a:t>
            </a:r>
          </a:p>
          <a:p>
            <a:pPr marL="342900" indent="-342900">
              <a:buFont typeface="Arial" panose="020B0604020202020204" pitchFamily="34" charset="0"/>
              <a:buChar char="•"/>
            </a:pPr>
            <a:r>
              <a:rPr lang="en-US" sz="2000"/>
              <a:t>A decrease in the CPG/Foodservice by 20%, CPG = (Consumer Packed Goods) adversely effects the listed financial data </a:t>
            </a:r>
          </a:p>
          <a:p>
            <a:pPr marL="342900" indent="-342900">
              <a:buFont typeface="Arial" panose="020B0604020202020204" pitchFamily="34" charset="0"/>
              <a:buChar char="•"/>
            </a:pPr>
            <a:endParaRPr lang="en-US" sz="2000"/>
          </a:p>
          <a:p>
            <a:pPr marL="342900" indent="-342900">
              <a:buFont typeface="Arial" panose="020B0604020202020204" pitchFamily="34" charset="0"/>
              <a:buChar char="•"/>
            </a:pPr>
            <a:endParaRPr lang="en-US" sz="2000"/>
          </a:p>
          <a:p>
            <a:pPr marL="342900" indent="-342900">
              <a:buFont typeface="Arial" panose="020B0604020202020204" pitchFamily="34" charset="0"/>
              <a:buChar char="•"/>
            </a:pPr>
            <a:endParaRPr lang="en-US" sz="2000"/>
          </a:p>
          <a:p>
            <a:endParaRPr lang="en-US" sz="2000"/>
          </a:p>
          <a:p>
            <a:endParaRPr lang="en-US" sz="2000"/>
          </a:p>
          <a:p>
            <a:pPr marL="285750" indent="-285750">
              <a:buFont typeface="Arial" panose="020B0604020202020204" pitchFamily="34" charset="0"/>
              <a:buChar char="•"/>
            </a:pPr>
            <a:r>
              <a:rPr lang="en-US" sz="2000"/>
              <a:t>Food/beverages are displayed on glass for consumers to select from their wide range of products</a:t>
            </a:r>
          </a:p>
          <a:p>
            <a:pPr marL="285750" indent="-285750">
              <a:buFont typeface="Arial" panose="020B0604020202020204" pitchFamily="34" charset="0"/>
              <a:buChar char="•"/>
            </a:pPr>
            <a:r>
              <a:rPr lang="en-US" sz="2000"/>
              <a:t>Inventory directly affects income, profit margins, and financial ratios</a:t>
            </a:r>
          </a:p>
          <a:p>
            <a:endParaRPr lang="en-US" sz="2000"/>
          </a:p>
          <a:p>
            <a:endParaRPr lang="en-US" sz="2000"/>
          </a:p>
          <a:p>
            <a:endParaRPr lang="en-US" sz="2000"/>
          </a:p>
          <a:p>
            <a:pPr marL="285750" indent="-285750">
              <a:buFont typeface="Arial" panose="020B0604020202020204" pitchFamily="34" charset="0"/>
              <a:buChar char="•"/>
            </a:pPr>
            <a:endParaRPr lang="en-US" sz="2000"/>
          </a:p>
        </p:txBody>
      </p:sp>
      <p:graphicFrame>
        <p:nvGraphicFramePr>
          <p:cNvPr id="10" name="Chart 9">
            <a:extLst>
              <a:ext uri="{FF2B5EF4-FFF2-40B4-BE49-F238E27FC236}">
                <a16:creationId xmlns:a16="http://schemas.microsoft.com/office/drawing/2014/main" id="{6EEA3458-8F60-4E28-836F-4B47151D4014}"/>
              </a:ext>
            </a:extLst>
          </p:cNvPr>
          <p:cNvGraphicFramePr/>
          <p:nvPr>
            <p:extLst>
              <p:ext uri="{D42A27DB-BD31-4B8C-83A1-F6EECF244321}">
                <p14:modId xmlns:p14="http://schemas.microsoft.com/office/powerpoint/2010/main" val="1370035577"/>
              </p:ext>
            </p:extLst>
          </p:nvPr>
        </p:nvGraphicFramePr>
        <p:xfrm>
          <a:off x="0" y="0"/>
          <a:ext cx="12192000" cy="49324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81070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B2B82547-2424-4E7A-A98B-75206EE730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23">
            <a:extLst>
              <a:ext uri="{FF2B5EF4-FFF2-40B4-BE49-F238E27FC236}">
                <a16:creationId xmlns:a16="http://schemas.microsoft.com/office/drawing/2014/main" id="{5109BC2F-9616-4D7D-9E98-57898009A8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48D5F02-BD31-4FC0-B7D1-5A8F67D211BD}"/>
              </a:ext>
            </a:extLst>
          </p:cNvPr>
          <p:cNvSpPr>
            <a:spLocks noGrp="1"/>
          </p:cNvSpPr>
          <p:nvPr>
            <p:ph type="title"/>
          </p:nvPr>
        </p:nvSpPr>
        <p:spPr>
          <a:xfrm>
            <a:off x="546504" y="94013"/>
            <a:ext cx="3269463" cy="3978017"/>
          </a:xfrm>
        </p:spPr>
        <p:txBody>
          <a:bodyPr vert="horz" lIns="91440" tIns="45720" rIns="91440" bIns="45720" rtlCol="0" anchor="t">
            <a:normAutofit/>
          </a:bodyPr>
          <a:lstStyle/>
          <a:p>
            <a:pPr>
              <a:lnSpc>
                <a:spcPct val="90000"/>
              </a:lnSpc>
            </a:pPr>
            <a:r>
              <a:rPr lang="en-US" sz="3400" dirty="0"/>
              <a:t>Project 3 What has store-level risk analysis shown? </a:t>
            </a:r>
          </a:p>
        </p:txBody>
      </p:sp>
      <p:graphicFrame>
        <p:nvGraphicFramePr>
          <p:cNvPr id="25" name="Subtitle 2">
            <a:extLst>
              <a:ext uri="{FF2B5EF4-FFF2-40B4-BE49-F238E27FC236}">
                <a16:creationId xmlns:a16="http://schemas.microsoft.com/office/drawing/2014/main" id="{C195C2E2-4ED2-4A66-9824-BDF3E4C1593E}"/>
              </a:ext>
            </a:extLst>
          </p:cNvPr>
          <p:cNvGraphicFramePr>
            <a:graphicFrameLocks noGrp="1"/>
          </p:cNvGraphicFramePr>
          <p:nvPr>
            <p:ph idx="1"/>
            <p:extLst>
              <p:ext uri="{D42A27DB-BD31-4B8C-83A1-F6EECF244321}">
                <p14:modId xmlns:p14="http://schemas.microsoft.com/office/powerpoint/2010/main" val="701595761"/>
              </p:ext>
            </p:extLst>
          </p:nvPr>
        </p:nvGraphicFramePr>
        <p:xfrm>
          <a:off x="5369430" y="630664"/>
          <a:ext cx="6035002" cy="53304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20" name="Picture 1620" descr="A bunch of items that are on display in a store&#10;&#10;Description automatically generated">
            <a:extLst>
              <a:ext uri="{FF2B5EF4-FFF2-40B4-BE49-F238E27FC236}">
                <a16:creationId xmlns:a16="http://schemas.microsoft.com/office/drawing/2014/main" id="{6E7F676F-089F-47FD-A160-D1B58A84011C}"/>
              </a:ext>
            </a:extLst>
          </p:cNvPr>
          <p:cNvPicPr>
            <a:picLocks noChangeAspect="1"/>
          </p:cNvPicPr>
          <p:nvPr/>
        </p:nvPicPr>
        <p:blipFill>
          <a:blip r:embed="rId8"/>
          <a:stretch>
            <a:fillRect/>
          </a:stretch>
        </p:blipFill>
        <p:spPr>
          <a:xfrm>
            <a:off x="70878" y="3388354"/>
            <a:ext cx="4405745" cy="3283677"/>
          </a:xfrm>
          <a:prstGeom prst="rect">
            <a:avLst/>
          </a:prstGeom>
        </p:spPr>
      </p:pic>
    </p:spTree>
    <p:extLst>
      <p:ext uri="{BB962C8B-B14F-4D97-AF65-F5344CB8AC3E}">
        <p14:creationId xmlns:p14="http://schemas.microsoft.com/office/powerpoint/2010/main" val="2812749197"/>
      </p:ext>
    </p:extLst>
  </p:cSld>
  <p:clrMapOvr>
    <a:masterClrMapping/>
  </p:clrMapOvr>
  <mc:AlternateContent xmlns:mc="http://schemas.openxmlformats.org/markup-compatibility/2006" xmlns:p14="http://schemas.microsoft.com/office/powerpoint/2010/main">
    <mc:Choice Requires="p14">
      <p:transition spd="slow" p14:dur="2000" advTm="88096"/>
    </mc:Choice>
    <mc:Fallback xmlns="">
      <p:transition spd="slow" advTm="8809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Freeform 6">
            <a:extLst>
              <a:ext uri="{FF2B5EF4-FFF2-40B4-BE49-F238E27FC236}">
                <a16:creationId xmlns:a16="http://schemas.microsoft.com/office/drawing/2014/main" id="{1FCF5244-C62C-4E27-B395-14F26DFB1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A1DFCBE5-52C1-48A9-89CF-E7D68CCA1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6AB74CA-E76D-4922-91FE-A4AAF0487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47203"/>
            <a:ext cx="11707367" cy="2572622"/>
          </a:xfrm>
          <a:custGeom>
            <a:avLst/>
            <a:gdLst>
              <a:gd name="connsiteX0" fmla="*/ 0 w 11707367"/>
              <a:gd name="connsiteY0" fmla="*/ 0 h 2572622"/>
              <a:gd name="connsiteX1" fmla="*/ 1888420 w 11707367"/>
              <a:gd name="connsiteY1" fmla="*/ 0 h 2572622"/>
              <a:gd name="connsiteX2" fmla="*/ 2198560 w 11707367"/>
              <a:gd name="connsiteY2" fmla="*/ 310139 h 2572622"/>
              <a:gd name="connsiteX3" fmla="*/ 2425431 w 11707367"/>
              <a:gd name="connsiteY3" fmla="*/ 310139 h 2572622"/>
              <a:gd name="connsiteX4" fmla="*/ 2735570 w 11707367"/>
              <a:gd name="connsiteY4" fmla="*/ 0 h 2572622"/>
              <a:gd name="connsiteX5" fmla="*/ 11707367 w 11707367"/>
              <a:gd name="connsiteY5" fmla="*/ 0 h 2572622"/>
              <a:gd name="connsiteX6" fmla="*/ 11707367 w 11707367"/>
              <a:gd name="connsiteY6" fmla="*/ 2572622 h 2572622"/>
              <a:gd name="connsiteX7" fmla="*/ 0 w 11707367"/>
              <a:gd name="connsiteY7" fmla="*/ 2572622 h 257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07367" h="2572622">
                <a:moveTo>
                  <a:pt x="0" y="0"/>
                </a:moveTo>
                <a:lnTo>
                  <a:pt x="1888420" y="0"/>
                </a:lnTo>
                <a:lnTo>
                  <a:pt x="2198560" y="310139"/>
                </a:lnTo>
                <a:cubicBezTo>
                  <a:pt x="2261209" y="372788"/>
                  <a:pt x="2362782" y="372788"/>
                  <a:pt x="2425431" y="310139"/>
                </a:cubicBezTo>
                <a:lnTo>
                  <a:pt x="2735570" y="0"/>
                </a:lnTo>
                <a:lnTo>
                  <a:pt x="11707367" y="0"/>
                </a:lnTo>
                <a:lnTo>
                  <a:pt x="11707367" y="2572622"/>
                </a:lnTo>
                <a:lnTo>
                  <a:pt x="0" y="2572622"/>
                </a:lnTo>
                <a:close/>
              </a:path>
            </a:pathLst>
          </a:custGeom>
          <a:solidFill>
            <a:srgbClr val="59595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E4DA746-5067-44B4-B0FA-9E2888B731A1}"/>
              </a:ext>
            </a:extLst>
          </p:cNvPr>
          <p:cNvSpPr>
            <a:spLocks noGrp="1"/>
          </p:cNvSpPr>
          <p:nvPr>
            <p:ph type="title"/>
          </p:nvPr>
        </p:nvSpPr>
        <p:spPr>
          <a:xfrm>
            <a:off x="1063691" y="4049486"/>
            <a:ext cx="4825480" cy="1883228"/>
          </a:xfrm>
        </p:spPr>
        <p:txBody>
          <a:bodyPr vert="horz" lIns="91440" tIns="45720" rIns="91440" bIns="45720" rtlCol="0" anchor="ctr">
            <a:normAutofit/>
          </a:bodyPr>
          <a:lstStyle/>
          <a:p>
            <a:pPr>
              <a:lnSpc>
                <a:spcPct val="90000"/>
              </a:lnSpc>
            </a:pPr>
            <a:r>
              <a:rPr lang="en-US" sz="4000" b="1" dirty="0">
                <a:solidFill>
                  <a:srgbClr val="FFFFFF"/>
                </a:solidFill>
              </a:rPr>
              <a:t>What is the takeaway from this? </a:t>
            </a:r>
          </a:p>
        </p:txBody>
      </p:sp>
      <p:pic>
        <p:nvPicPr>
          <p:cNvPr id="14" name="Picture 15" descr="A screenshot of a cell phone&#10;&#10;Description automatically generated">
            <a:extLst>
              <a:ext uri="{FF2B5EF4-FFF2-40B4-BE49-F238E27FC236}">
                <a16:creationId xmlns:a16="http://schemas.microsoft.com/office/drawing/2014/main" id="{9286350C-06AA-422E-AEF6-DA6891F5D003}"/>
              </a:ext>
            </a:extLst>
          </p:cNvPr>
          <p:cNvPicPr>
            <a:picLocks noChangeAspect="1"/>
          </p:cNvPicPr>
          <p:nvPr/>
        </p:nvPicPr>
        <p:blipFill>
          <a:blip r:embed="rId2"/>
          <a:stretch>
            <a:fillRect/>
          </a:stretch>
        </p:blipFill>
        <p:spPr>
          <a:xfrm>
            <a:off x="366740" y="1099889"/>
            <a:ext cx="5875261" cy="1654239"/>
          </a:xfrm>
          <a:prstGeom prst="rect">
            <a:avLst/>
          </a:prstGeom>
        </p:spPr>
      </p:pic>
      <p:pic>
        <p:nvPicPr>
          <p:cNvPr id="5" name="Picture 9" descr="Timeline&#10;&#10;Description automatically generated">
            <a:extLst>
              <a:ext uri="{FF2B5EF4-FFF2-40B4-BE49-F238E27FC236}">
                <a16:creationId xmlns:a16="http://schemas.microsoft.com/office/drawing/2014/main" id="{795CFED8-972D-4944-BA38-8D87F0629A39}"/>
              </a:ext>
            </a:extLst>
          </p:cNvPr>
          <p:cNvPicPr>
            <a:picLocks noChangeAspect="1"/>
          </p:cNvPicPr>
          <p:nvPr/>
        </p:nvPicPr>
        <p:blipFill>
          <a:blip r:embed="rId3"/>
          <a:stretch>
            <a:fillRect/>
          </a:stretch>
        </p:blipFill>
        <p:spPr>
          <a:xfrm>
            <a:off x="6621487" y="410292"/>
            <a:ext cx="5083885" cy="3070606"/>
          </a:xfrm>
          <a:prstGeom prst="rect">
            <a:avLst/>
          </a:prstGeom>
        </p:spPr>
      </p:pic>
      <p:sp>
        <p:nvSpPr>
          <p:cNvPr id="4" name="Text Placeholder 3">
            <a:extLst>
              <a:ext uri="{FF2B5EF4-FFF2-40B4-BE49-F238E27FC236}">
                <a16:creationId xmlns:a16="http://schemas.microsoft.com/office/drawing/2014/main" id="{DD523B8E-F2A6-49C1-95CF-5B6F574D836C}"/>
              </a:ext>
            </a:extLst>
          </p:cNvPr>
          <p:cNvSpPr>
            <a:spLocks noGrp="1"/>
          </p:cNvSpPr>
          <p:nvPr>
            <p:ph type="body" sz="half" idx="2"/>
          </p:nvPr>
        </p:nvSpPr>
        <p:spPr>
          <a:xfrm>
            <a:off x="6338316" y="4049485"/>
            <a:ext cx="4846151" cy="1883229"/>
          </a:xfrm>
        </p:spPr>
        <p:txBody>
          <a:bodyPr vert="horz" lIns="91440" tIns="45720" rIns="91440" bIns="45720" rtlCol="0" anchor="ctr">
            <a:normAutofit lnSpcReduction="10000"/>
          </a:bodyPr>
          <a:lstStyle/>
          <a:p>
            <a:pPr>
              <a:buFont typeface="Wingdings 2" charset="2"/>
              <a:buChar char=""/>
            </a:pPr>
            <a:r>
              <a:rPr lang="en-US" sz="1800" b="1">
                <a:solidFill>
                  <a:srgbClr val="FFFFFF"/>
                </a:solidFill>
              </a:rPr>
              <a:t>Since we were able to determine the store-level risks, we can determine future problems. Starbucks has shown a reduction in growth. The cash flows statement shows how much more Starbucks had to pay in expenses in the last few years.</a:t>
            </a:r>
          </a:p>
        </p:txBody>
      </p:sp>
    </p:spTree>
    <p:extLst>
      <p:ext uri="{BB962C8B-B14F-4D97-AF65-F5344CB8AC3E}">
        <p14:creationId xmlns:p14="http://schemas.microsoft.com/office/powerpoint/2010/main" val="3987101674"/>
      </p:ext>
    </p:extLst>
  </p:cSld>
  <p:clrMapOvr>
    <a:masterClrMapping/>
  </p:clrMapOvr>
  <mc:AlternateContent xmlns:mc="http://schemas.openxmlformats.org/markup-compatibility/2006" xmlns:p14="http://schemas.microsoft.com/office/powerpoint/2010/main">
    <mc:Choice Requires="p14">
      <p:transition spd="slow" p14:dur="2000" advTm="47634"/>
    </mc:Choice>
    <mc:Fallback xmlns="">
      <p:transition spd="slow" advTm="47634"/>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596</Words>
  <PresentationFormat>Widescreen</PresentationFormat>
  <Paragraphs>78</Paragraphs>
  <Slides>6</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Century Gothic</vt:lpstr>
      <vt:lpstr>rooney-web</vt:lpstr>
      <vt:lpstr>Wingdings 2</vt:lpstr>
      <vt:lpstr>Quotable</vt:lpstr>
      <vt:lpstr>Project 1- Excel sheet</vt:lpstr>
      <vt:lpstr>Project Two - Inventory discrepancy by management</vt:lpstr>
      <vt:lpstr>Project Two </vt:lpstr>
      <vt:lpstr>PowerPoint Presentation</vt:lpstr>
      <vt:lpstr>Project 3 What has store-level risk analysis shown? </vt:lpstr>
      <vt:lpstr>What is the takeaway from this?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dcterms:created xsi:type="dcterms:W3CDTF">2020-12-11T15:33:17Z</dcterms:created>
  <dcterms:modified xsi:type="dcterms:W3CDTF">2020-12-11T15:34:42Z</dcterms:modified>
</cp:coreProperties>
</file>